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65" r:id="rId3"/>
    <p:sldId id="257" r:id="rId4"/>
    <p:sldId id="264" r:id="rId5"/>
    <p:sldId id="258" r:id="rId6"/>
    <p:sldId id="259" r:id="rId7"/>
    <p:sldId id="260" r:id="rId8"/>
    <p:sldId id="261" r:id="rId9"/>
    <p:sldId id="263" r:id="rId10"/>
    <p:sldId id="262" r:id="rId11"/>
    <p:sldId id="266" r:id="rId12"/>
    <p:sldId id="268" r:id="rId13"/>
    <p:sldId id="267" r:id="rId14"/>
    <p:sldId id="270" r:id="rId15"/>
    <p:sldId id="272" r:id="rId16"/>
    <p:sldId id="269" r:id="rId17"/>
    <p:sldId id="271" r:id="rId18"/>
    <p:sldId id="273" r:id="rId19"/>
    <p:sldId id="301"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02" r:id="rId43"/>
    <p:sldId id="298" r:id="rId44"/>
    <p:sldId id="299" r:id="rId45"/>
    <p:sldId id="300" r:id="rId46"/>
    <p:sldId id="303" r:id="rId47"/>
    <p:sldId id="304" r:id="rId48"/>
    <p:sldId id="305" r:id="rId49"/>
    <p:sldId id="306" r:id="rId50"/>
    <p:sldId id="308"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25" autoAdjust="0"/>
  </p:normalViewPr>
  <p:slideViewPr>
    <p:cSldViewPr>
      <p:cViewPr varScale="1">
        <p:scale>
          <a:sx n="53" d="100"/>
          <a:sy n="53" d="100"/>
        </p:scale>
        <p:origin x="-18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8C4F9-7829-408E-99F1-A7339BE15728}" type="datetimeFigureOut">
              <a:rPr lang="en-US" smtClean="0"/>
              <a:pPr/>
              <a:t>11/3/2014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F87E7-6CC8-4253-94AD-0827CE054DA8}" type="slidenum">
              <a:rPr lang="en-US" smtClean="0"/>
              <a:pPr/>
              <a:t>‹#›</a:t>
            </a:fld>
            <a:endParaRPr lang="en-US" dirty="0"/>
          </a:p>
        </p:txBody>
      </p:sp>
    </p:spTree>
    <p:extLst>
      <p:ext uri="{BB962C8B-B14F-4D97-AF65-F5344CB8AC3E}">
        <p14:creationId xmlns:p14="http://schemas.microsoft.com/office/powerpoint/2010/main" val="294068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program is to educate</a:t>
            </a:r>
            <a:r>
              <a:rPr lang="en-US" baseline="0" dirty="0" smtClean="0"/>
              <a:t> the Healthcare company representative about the importance of fire safety. Due to the various healthcare settings you may be required to provide your product, knowing what fire risks exist is very important to your safety and that of your clients.  This course will educate you regarding what causes fires, how to prevent them, and what to do should you be involved in a fire while providing healthcare services.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review what we have learned so far. What are the 3 components needed to start a fire, also know as the fire triangle?</a:t>
            </a:r>
            <a:r>
              <a:rPr lang="en-US" baseline="0" dirty="0" smtClean="0"/>
              <a:t> (pause) Click for the answer. Next what is an example for each of these components? These are just suggestions and there are many more items that could fall into these categories. Finally, what is one possible prevention strategy that can be done to remove each of the 3 components? (pause) Again, these are just examples. There are many things you can do to prevent fires but even in the best situation, fires may still occur. This is why it is important to know what to do if you are in a fire… our next section.</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section 2: what do you do? Even</a:t>
            </a:r>
            <a:r>
              <a:rPr lang="en-US" baseline="0" dirty="0" smtClean="0"/>
              <a:t> in the best situation fires can still occur. As a company rep what is your responsibility if you are present in a fire? Does this action change based on setting? Do you know the standards that are in play? Do you understand the meaning of the various acronyms used such as Code Red or RACE? It is important to be educated about your place in a fire safety action plan to ensure your safety as well as others.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Fires can occur anywhere but there are several areas in a healthcare facility</a:t>
            </a:r>
            <a:r>
              <a:rPr lang="en-US" baseline="0" dirty="0" smtClean="0"/>
              <a:t> that they are more prone. Areas such as the lab and storage areas, where there can be an abundant about of the 3 necessary elements, make them more at risk. Patient rooms where patients or family members may try to smoke while using oxygen or in the presence of alcohol hand scrubs can also cause fires as well. The use of faulty electrical equipment in a staff lounge may also increase risk. Finally, although less common, procedural areas especially the operating room are at risk of fire due to the amount of equipment and oxygen used.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Accrediting</a:t>
            </a:r>
            <a:r>
              <a:rPr lang="en-US" baseline="0" dirty="0" smtClean="0"/>
              <a:t> agencies such as JCAHO and CMS mandate that healthcare facilities follow certain standards regarding fire safety. These standards are based upon the National Fire Protection Association’s Life Safety code. Some of the information covered in this code are the necessity of appropriately marked and easily accessible emergency exits. There must be functioning fire alarms systems and fire extinguishers available. Fire doors must be automatic, unobstructed, and smoke partitions exist to prevent the fire from spreading to other areas. And finally, each facility must have a fire evacuation plan. This information should be known by all staff and representatives in the facility. More information about each of these topics will be explained in the following slides.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in a facility when a fire is found, you may hear the term Code Red called overhead. This is a term used in many facilities to denote to the staff that a fire is present</a:t>
            </a:r>
            <a:r>
              <a:rPr lang="en-US" baseline="0" dirty="0" smtClean="0"/>
              <a:t> in the facility without scaring patients and visitors. If you hear this you should follow the instructions of the unit’s charge nurse or manager as to what is requested of you. Although this may be a fire drill, you should always assume that it is a real fire. This person will be in charge of making sure the evacuation plan is followed and will disseminate duties as needed. Another acronym you should be aware of is RACE. This is the basic response structure during a fire. If the fire is in your area, you should help rescue any patients who are in that area. If the fire alarm has not already been activated, you would do so after everyone is safe. Fire doors and smoke partitions will help with confining and containing the fire, as well as closing the door to the room the fire is located. Finally the facility's evacuation plan should be followed. If it is safe to do so, the fire may be extinguished. If there is any doubt, confine the fire and wait for proper authorities.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if you are not asked to help extinguish</a:t>
            </a:r>
            <a:r>
              <a:rPr lang="en-US" baseline="0" dirty="0" smtClean="0"/>
              <a:t> a fire, there are things about them you should know. First, you should know where the fire alarms and extinguishers are in every facility to go to. This is true if you provide care to patients’ homes as well. Many resident care facilities and apartment complexes will have extinguishers outside for needed use. You also need to know what type of extinguisher it is. There a three types and each is used for something different. We will discuss this in the next slide. Finally, if you are called upon to operate the extinguisher, you need to know how. A simple mnemonic known as PASS will help you in this stressful situation.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previously discussed, there are 3 types of fire extinguishers. Class A is primarily</a:t>
            </a:r>
            <a:r>
              <a:rPr lang="en-US" baseline="0" dirty="0" smtClean="0"/>
              <a:t> for paper and plastic items. Class B is more for oil fires such as gasoline or kerosene. Class C, are dry chemical extinguishers used for electrical fires. It is important to know which type you have. Using a water extinguisher on an oil fire would make the fire spread. Most procedural areas such as surgery will have a CO2 extinguisher.</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 is a simple way to remember how to use a fire extinguisher. The P stands for pull the pin. A stands for aim the nozzle at the base of the fire. You should stay at least 6-10 feet away if possible for your safety. The first S stands for squeeze</a:t>
            </a:r>
            <a:r>
              <a:rPr lang="en-US" baseline="0" dirty="0" smtClean="0"/>
              <a:t> the handle in short bursts. Finally, sweep side to side at the base of the fire.</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few points you should keep in mind if you are ever involved in a fire evacuation. First of all, follow the directions given to you by the person in charge. Don’t go off on your own. Persons</a:t>
            </a:r>
            <a:r>
              <a:rPr lang="en-US" baseline="0" dirty="0" smtClean="0"/>
              <a:t> may become injured looking for you thinking you are still in the fire zone or you may become trapped in a dangerous area. This is why you should not cross past the fire area and avoid elevators.  Also, never open a door that is warm to the touch. This is a sign that a fire may be present and is probably to large for you to tackle on your own. Don’t be a hero. Wait for trained professionals rather than putting yourself or others in danger.</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a:t>
            </a:r>
            <a:r>
              <a:rPr lang="en-US" baseline="0" dirty="0" smtClean="0"/>
              <a:t> drills are a great way to practice these skills so in a real fire you are prepared. Although you should never have to fill one of these out, it is a great tool to review what should be done.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course is broken into 4 sections. Section 1 will cover the basics included in any fire safety</a:t>
            </a:r>
            <a:r>
              <a:rPr lang="en-US" baseline="0" dirty="0" smtClean="0"/>
              <a:t> course: what causes a fire and how do you prevent it. Section 2 will cover what you do once a fire has already occurred. Depending on the setting, your responsibilities may vary so it is important for you to know how to respond should you need to. Section 3 will look at the association between fire and medical devices such as lasers and other medical equipment. Finally section 4 will be a specialty area for those of you who will provide services in the operating room or in a home health setting.</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review what we have learned so far. What are 3 possible areas prone to fires in a healthcare facility?</a:t>
            </a:r>
            <a:r>
              <a:rPr lang="en-US" baseline="0" dirty="0" smtClean="0"/>
              <a:t> (pause) Click for the answer. These are just examples. Remember, fires can occur at any time, anywhere. Next what does RACE stand for? Finally, what does PASS stand for? (pause) Click the question of the answer.</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lets review the types of fire extinguishers. Please give an example of each type of the three fire extinguisher classes. Be sure to look at the</a:t>
            </a:r>
            <a:r>
              <a:rPr lang="en-US" baseline="0" dirty="0" smtClean="0"/>
              <a:t> fire extinguisher before you use it so you know you have chosen the appropriate type for the fire in question. Click on the slide for an example of each type.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are in any healthcare setting or even a patient’s home you will come into contact with electrical equipment. You may even be bringing in electrical equipment of your own company. Some common examples</a:t>
            </a:r>
            <a:r>
              <a:rPr lang="en-US" baseline="0" dirty="0" smtClean="0"/>
              <a:t> of equipment you may come into contact are listed above such as monitoring equipment. Fires are a risk with all electrical equipment. A spark from a fault cord in the right environment is all it takes. In the next slides, you will learn how to identify and report electrical hazards, the importance of keeping company equipment in proper function, and how to prevent accidents that could lead to a fire.</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we are talking about electricity</a:t>
            </a:r>
            <a:r>
              <a:rPr lang="en-US" baseline="0" dirty="0" smtClean="0"/>
              <a:t> we might as well do a short overview of electricity in general. The two main points you could be aware of is that electricity requires a conductor and it travels in a closed circuit or loop. Fluids, such as water or body fluids, make great conductors. So, be careful where you stand especially in operating suites. Also, be careful what you touch. A faulty piece of equipment could leak an electrical current. If you touch it, that electricity could travel down you to the ground making you a part of the loop. Electrical shocks can be life-threatening.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just for your information</a:t>
            </a:r>
            <a:r>
              <a:rPr lang="en-US" baseline="0" dirty="0" smtClean="0"/>
              <a:t> to demonstrate how severe a shock can be. Shocks can cause burns, stop breathing, and affect heartbeat.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Whenever you bring any equipment into a healthcare facility it must be check by</a:t>
            </a:r>
            <a:r>
              <a:rPr lang="en-US" baseline="0" dirty="0" smtClean="0"/>
              <a:t> the facility’s biomed department. Although, you should also check the equipment before you bring it in and monitor it during use. Keep an eye on power cords. Look for frayed cords or burning smells. Look at the outside of the device. Be sure there are no cracks from drops and all accessory cords and covers are in place. Any damage to the equipment can cause shocks or overheating which can lead to an electrical fire.</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Cord damage is a common way for equipment to malfunction and lead to a fire. This slide shows some simple prevention techniques to keep in mind when you handle equipment.</a:t>
            </a:r>
            <a:r>
              <a:rPr lang="en-US" baseline="0" dirty="0" smtClean="0"/>
              <a:t> For instance, you should never use a device if the electrical cord is not intact. With that in mind, be careful how you handle these cords. Don’t bend them or put undo strain on them because this can lead to fraying. Also, always hold the plug when you remove the device from an outlet rather than pulling on the cord. Finally, always plug the device in properly. When possible plug the device directly into the wall. Use proper outlets and extension cords. If you have any question you should refer to the facility’s biomed department. </a:t>
            </a:r>
            <a:r>
              <a:rPr lang="en-US" dirty="0" smtClean="0"/>
              <a:t>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few additional points. Depending</a:t>
            </a:r>
            <a:r>
              <a:rPr lang="en-US" baseline="0" dirty="0" smtClean="0"/>
              <a:t> on where your equipment is being used, there may be a risk of the cords getting covered by patient linen or staff attempting to prevent tripping by covering loose cords with a blanket. This is a fire risk as well, providing fuel for a fire. Also, in many setting such as the surgical suite the risk of electrical equipment getting splashed by body or other fluids are a risk which could short-out the equipment causing sparks and/or a fire. Finally, although it might seem like a given, you want to be sure you know how to properly use any equipment in your care. This included knowing any signs of a malfunction, including the meaning of all warning lights and how to deal with them. Some equipment can cause malfunctions when used near other equipment. One of the most common situations is two large devices causing an overload when plugged into the same circuit. Be aware of the wattage of your equipment and be prepared in case there is a conflict.</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do a short review. What are 3 things you can do to help prevent an electrical</a:t>
            </a:r>
            <a:r>
              <a:rPr lang="en-US" baseline="0" dirty="0" smtClean="0"/>
              <a:t> fire? We have reviewed several ideas. When you are ready, click the slide to see the answers. These are just suggestions and not the only right answers.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objectives of this course. After completion you should be able to discuss the causes of fires in healthcare settings and what you can do to prevent them. You will also learn common acronyms used in healthcare setting such as RACE and PASS, and the importance of knowing each</a:t>
            </a:r>
            <a:r>
              <a:rPr lang="en-US" baseline="0" dirty="0" smtClean="0"/>
              <a:t> facilities emergency plan</a:t>
            </a:r>
            <a:r>
              <a:rPr lang="en-US" dirty="0" smtClean="0"/>
              <a:t>. You will learn how various products,</a:t>
            </a:r>
            <a:r>
              <a:rPr lang="en-US" baseline="0" dirty="0" smtClean="0"/>
              <a:t> such as lasers,</a:t>
            </a:r>
            <a:r>
              <a:rPr lang="en-US" dirty="0" smtClean="0"/>
              <a:t> may lead to fires. You will</a:t>
            </a:r>
            <a:r>
              <a:rPr lang="en-US" baseline="0" dirty="0" smtClean="0"/>
              <a:t> also de able to discuss</a:t>
            </a:r>
            <a:r>
              <a:rPr lang="en-US" dirty="0" smtClean="0"/>
              <a:t> specific</a:t>
            </a:r>
            <a:r>
              <a:rPr lang="en-US" baseline="0" dirty="0" smtClean="0"/>
              <a:t> information regarding fire safety in surgery and home health settings.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electrical safety and fire prevention, you may also be exposed to other medical equipment such as radiation devices and lasers. It is important to learn a little about each so you can protect yourself when around them and also how each can contribute to fires. Knowing the risks will equip you with methods to prevent accidents.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very helpful</a:t>
            </a:r>
            <a:r>
              <a:rPr lang="en-US" baseline="0" dirty="0" smtClean="0"/>
              <a:t> for certain disease processes, lasers can pose quite a risk to those around them. Lasers produce smoke, also known as plume. This plume can be very hazardous. It can irritate eyes and airways but it can also spread infectious agents and has even been link to cancer. In the previous section we discussed electrical safety. Lasers are electrical pieces of equipment and can put you at risk of electrical shocks and fires. Lasers are usually large pieces of equipment with many cords. They can be a trip hazard but those cords can also get run over and damaged or come into contact with fluid. Many lasers have fluid components that can leak and cause electrical shock and/or fires. In most Ors, the scrub person will keep water on the back table in case of a fire but this can cause be a risk too since it could spill on the floor or electrical devices causing damage. The key thing to remember is to be alert when dealing with any medical equipment. Specifically to fire safety, fires need 3 things to occur and all three or present anytime you are in a surgical suite using a laser.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things that can be done</a:t>
            </a:r>
            <a:r>
              <a:rPr lang="en-US" baseline="0" dirty="0" smtClean="0"/>
              <a:t> in the healthcare setting to prevent Laser accidents and fires. This slide shows some examples but it is not an exhaustive list. Some of the items may not be within your control but it is important that you know what the best practices are for your safety. First of all, be aware of your environment. Always look for “laser in use” signs before you enter a room. If you are responsible to the laser, you should be sure to inspect your equipment before use and report any damage. Always remember to follow the facility’s policy regarding having equipment checked out by biomed when brought in from the outside. When you are in the room, when possible use a smoke evacuator to limit the spread of plume. Be sure to wear approved laser masks and safety goggles. Be sure staff is using non-reflective laser surgical instruments. Laser beams can hit a reflective piece of equipment and bounce back causing injury. Always keep the laser in standby when it’s not being used to prevent accidental firing. These are all simple strategies you should employ every time a laser is being used to keep everyone safe.</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review what we just covered regarding laser safety. Click on the slide to see the answer.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a:t>
            </a:r>
            <a:r>
              <a:rPr lang="en-US" baseline="0" dirty="0" smtClean="0"/>
              <a:t> lasers, radiological equipment is very helpful to treat patients and used throughout healthcare. Although very helpful, they too can pose hazards if you are not aware of the risks. In healthcare settings you can be exposed to radiation far more often than a regular person. This can be from external devices such as X-ray that cause scatter of radiation particles. It can also be from patient contact since internal radiation treatments like those used for some forms of cancer treatments can be excreted from the patient through body fluids. If your company provides internal radiation products, be sure to wear protective equipment and do not eat or drink around them.</a:t>
            </a:r>
          </a:p>
          <a:p>
            <a:r>
              <a:rPr lang="en-US" baseline="0" dirty="0" smtClean="0"/>
              <a:t>Just like lasers, you should be aware of your environment and look for radiation signs before you enter the room.</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3 key components to keep in mind when around radiation devices</a:t>
            </a:r>
            <a:r>
              <a:rPr lang="en-US" baseline="0" dirty="0" smtClean="0"/>
              <a:t> to limit your exposure. These are time, distance, and shielding. Basically, limit how much time you are exposed as much as possible. Stay as far away as you can and still do your job. And wear shielding devices such as lead aprons or lead walls. Remember if you are pregnant, radiation can be very harmful to your fetus. Be sure to consult your supervisor before you go into a setting using radiation.</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Preventing fires from radiological</a:t>
            </a:r>
            <a:r>
              <a:rPr lang="en-US" baseline="0" dirty="0" smtClean="0"/>
              <a:t> equipment is s</a:t>
            </a:r>
            <a:r>
              <a:rPr lang="en-US" dirty="0" smtClean="0"/>
              <a:t>imilar</a:t>
            </a:r>
            <a:r>
              <a:rPr lang="en-US" baseline="0" dirty="0" smtClean="0"/>
              <a:t> to all electrical equipment. Keep the device in good working order and report and damage. Keep the equipment away from fluids that could cause a short. Specifically to external radiation equipment, such as C-arms, monitor the devices for overheating. Usually the equipment has a safety feature that causes the device to shutdown if it becomes too hot but this could vary by device or malfunction. A rule of thumb is to stay aware. Monitor your equipment and those around you. Know the settings policy and fire plan as well as fire alarms and extinguishers just in case.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review what we</a:t>
            </a:r>
            <a:r>
              <a:rPr lang="en-US" baseline="0" dirty="0" smtClean="0"/>
              <a:t> </a:t>
            </a:r>
            <a:r>
              <a:rPr lang="en-US" dirty="0" smtClean="0"/>
              <a:t>learned regarding radiation.</a:t>
            </a:r>
            <a:r>
              <a:rPr lang="en-US" baseline="0" dirty="0" smtClean="0"/>
              <a:t> Click on the slide to see the answer to each question. For question 2, there are several possible answers. Only a few are listed as suggestions.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4</a:t>
            </a:r>
            <a:r>
              <a:rPr lang="en-US" baseline="30000" dirty="0" smtClean="0"/>
              <a:t>th</a:t>
            </a:r>
            <a:r>
              <a:rPr lang="en-US" dirty="0" smtClean="0"/>
              <a:t> and final section of this course. Fire in specialty</a:t>
            </a:r>
            <a:r>
              <a:rPr lang="en-US" baseline="0" dirty="0" smtClean="0"/>
              <a:t> locations. In this section we are doing to focus on 2 areas that you might be providing your services: the operating room and patient’s homes. Both areas have their own special circumstances that may put them at risk for fires.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many environments, the 3 elements</a:t>
            </a:r>
            <a:r>
              <a:rPr lang="en-US" baseline="0" dirty="0" smtClean="0"/>
              <a:t> of the fire triangle can be contained from each other. This is not true in the surgical suite. These elements are present in some form during every case. This slide shows just a few of the many examples of these elements used daily in the OR. Some items such as microscopes or Nitrous Oxide you might not think could aid to a fire. Know that Nitrous is just as flammable as Oxygen and is used frequently in surgery. Microscopes, like all electrical equipment, poses a risk from malfunction.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section 1: the basics. Before you can prevent or extinguish</a:t>
            </a:r>
            <a:r>
              <a:rPr lang="en-US" baseline="0" dirty="0" smtClean="0"/>
              <a:t> a fire, you should know what causes them. The risk of fire in healthcare settings is very high and very dangerous. This risk exists all the time.</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There</a:t>
            </a:r>
            <a:r>
              <a:rPr lang="en-US" baseline="0" dirty="0" smtClean="0"/>
              <a:t> are many things to be aware of to prevent fires in surgery. Most of these items will not be your responsibility as a vendor in the OR, unless it is your item, but it is always good to have the knowledge and be prepared. You might see a dangerous situation in which you can provide knowledge of these safety measures to prevent an accidental fire. </a:t>
            </a:r>
          </a:p>
          <a:p>
            <a:r>
              <a:rPr lang="en-US" baseline="0" dirty="0" smtClean="0"/>
              <a:t>First off, special care should be used during head, neck and lung cases. This is because oxygen from anesthesia ventilation can pool in these areas under the surgical drapes. Although no area is a good area to receive a burn, fires in a patient’s airway or to his/her face and throat are particularly  life-threatening. </a:t>
            </a:r>
          </a:p>
          <a:p>
            <a:r>
              <a:rPr lang="en-US" baseline="0" dirty="0" smtClean="0"/>
              <a:t>Also, now that many facilities have moved to surgical preps that contain alcohol, it is very important to let those preps dry according to the manufacturer's instructions. Alcohol is very flammable and its fumes may get trapped underneath the surgical drapes, which can also cause a fire. </a:t>
            </a:r>
          </a:p>
          <a:p>
            <a:r>
              <a:rPr lang="en-US" baseline="0" dirty="0" smtClean="0"/>
              <a:t>Because oxygen is also very flammable, when possible it is recommended that the anesthesia provider use room air or a concentration of O2 no more than 30%. Unfortunately this is not always possible due to the patient’s condition. Extra attention needs to be paid to these patients because they are at higher risk. With that said, try to decrease oxygen for at least a minute before the use of any heat source, when possible. </a:t>
            </a:r>
          </a:p>
          <a:p>
            <a:r>
              <a:rPr lang="en-US" baseline="0" dirty="0" smtClean="0"/>
              <a:t>Keeping sponges and other items which can act as fuel for a fire moist will also help prevent a fire. This includes a patient’s facial hair. If the surgical site will put the physician in contact with a patient’s hair and it isn’t removed, a non-flammable water-soluble jelly should be used to cover the hair making it non-flammable.  Finally in all procedures where an ESU (electrical surgical unit also known as a bovie), laser, or argon beam is going to be used the scrub should keep a bowl of sterile water on the back table.</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on with ways you can prevent a fire in the operating room. Encourage the physician to only use the ESU, laser or other device when the tip is in view. It is very easy to accidently activate a device and cause a fire. With that said, any device that can be put on standby when not in use should be. This is very true for lasers. Also, always placing bovie pencils back in their fire-resistant holsters when not in use should become standard of care. You should also not clamp the bovie pencil in place using a metal clamp. This clamp can heat up from stay electricity from the bovie cord and also cause a burn. In order to prevent a stray burn from a bovie pencil, some physicians like to shield part of the active tip. There are manufactured devices for this purpose that are not flammable. A “homemade” shield such as one from a red rubber catheter should never be used. These items are very flammable and worse yet, may fall of the bovie pencil tip into the patient. Finally, be alert when using light sources, particularly those for endoscopic cases. These devices can become very hot in a manner of seconds and will quick burn through surgical drapes. Always double check the connections when using a light source so it does not inadvertently come lose and cause a fire or burn without anyone realizing it.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few more preventative</a:t>
            </a:r>
            <a:r>
              <a:rPr lang="en-US" baseline="0" dirty="0" smtClean="0"/>
              <a:t> measures to think about. When using an ESU or other cautery device, you want to try to use the lowest setting possible to prevent tissue damage and lower fire risk. Along with that, using the proper grounding pads are also important. When using lasers, the anesthesia provider should use laser safe endotracheal tubes to lower the fire risk. No one, staff or you, should silence the audible alarms on a device. These are a necessary safety feature that can alert you to accidental activation of a device or malfunction. Finally, there should be routine fire drills and education for everyone in the healthcare setting including vendors such as yourself. A great resource to review all of these preventative measures is the AORN guidance statement Fire Prevention in the Operating Room.</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a:t>
            </a:r>
            <a:r>
              <a:rPr lang="en-US" baseline="0" dirty="0" smtClean="0"/>
              <a:t> in the best prepared situations, fires can still occur. If it does happen it’s important to know what to do. Even if you don’t participate in this process, knowing what is happening can help keep you safe and keep you from impeding the process. First, you want to remove the oxygen from the situation and replace it with room air. It may be necessary to remove the intubation device from the patient as well. If the fire is small, it can be smothered with a wet towel but if it is large, especially on the surgical drapes, then remove them from the patient. Take the sterile water from the back table and pour on the burned site. Use a fire extinguisher if necessary to put out the flames to the surgical drape and activate the fire alarm. Then deal with the injuries to the patient and/or staff. When necessary, you may need to evacuate the room. If this happens be sure to follow the facility’s fire plan.</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video from the Anesthesia Patient Safety Foundation provides</a:t>
            </a:r>
            <a:r>
              <a:rPr lang="en-US" baseline="0" dirty="0" smtClean="0"/>
              <a:t> information regarding how to prevent and manage an OR fire. Many of the techniques we just discussed are demonstrated in this video so you can see the process in action. Please double click on the black box to the right of the slide to start this 18 minute video. A complementary copy of this video can be downloaded at http://www.apsf.org/resources_video.php</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resource to remind you of how to prevent and manage a surgical</a:t>
            </a:r>
            <a:r>
              <a:rPr lang="en-US" baseline="0" dirty="0" smtClean="0"/>
              <a:t> fire is the “Only you can prevent surgical fires” poster put out by the emergency care research institute. This poster can be downloaded from their site for reference at https://www.ECRI.org</a:t>
            </a:r>
          </a:p>
          <a:p>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review some of the prevention techniques we have learned in this section regarding preventing fires in the operating room. Name 6 preventative measures</a:t>
            </a:r>
            <a:r>
              <a:rPr lang="en-US" baseline="0" dirty="0" smtClean="0"/>
              <a:t> of the numerous provided. Click on the slide to see examples of some of the possible answers.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 risks with medical devices are not limited to their use in healthcare facilities.</a:t>
            </a:r>
            <a:r>
              <a:rPr lang="en-US" baseline="0" dirty="0" smtClean="0"/>
              <a:t> Many medical devices are sent home with the patient for home health use. Even though staff are assigned to these patients and you as the vendor of the device may educate the patients, often they are alone with the device. There are risks both you and the patient should be aware of that are unique to the home setting. As a result, it is recommended that patients keep a fire extinguisher for home use as well.</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patients go home on oxygen therapy. This can be very dangerous due to items in the home that the patient may not see as a risk. As discussed before, smoking with the use of oxygen is never advisable but the use of candles and other equipment that may cause a spark can cause a fire in the home if the patient is using oxygen. Even using oxygen in a car that is poorly ventilated can cause a fire. As with any electrical piece of equipment, the patient should be advised not to cover or store liquids on any medical device that could overheat or otherwise be damaged.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your</a:t>
            </a:r>
            <a:r>
              <a:rPr lang="en-US" baseline="0" dirty="0" smtClean="0"/>
              <a:t> </a:t>
            </a:r>
            <a:r>
              <a:rPr lang="en-US" dirty="0" smtClean="0"/>
              <a:t>patient may not be a healthcare worker, he/she may</a:t>
            </a:r>
            <a:r>
              <a:rPr lang="en-US" baseline="0" dirty="0" smtClean="0"/>
              <a:t> not have been exposed to fire safety training. If you are there when a fire breaks out in a patient’s home, you need to know what to do.  If possible, remove the power to a malfunctioning device and/or turn off any oxygen in use in the area. If you are on fire, stop drop and roll… do not run which can spread the flames. If the fire is small, extinguish the fire using the appropriate method based on the type of fire. If it is too large, close the door to contain it. Since there will not be a set fire plan or Code Red to call, you need to call 911 to activated the fire department response if the fire is too large for you to extinguish.  </a:t>
            </a:r>
            <a:r>
              <a:rPr lang="en-US" dirty="0" smtClean="0"/>
              <a:t>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prevent fires, you must know what starts them. There are 3 necessary components</a:t>
            </a:r>
            <a:r>
              <a:rPr lang="en-US" baseline="0" dirty="0" smtClean="0"/>
              <a:t> to create a fire: oxygen, heat and fire. These three items make up what is known as the fire triangle and all of these components exist in the healthcare setting all the time.</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last review. What are 3 of the many items we have discussed that are unique to the home setting that when paired with medical devices, such as oxygen therapy, can be a fire risk? Click</a:t>
            </a:r>
            <a:r>
              <a:rPr lang="en-US" baseline="0" dirty="0" smtClean="0"/>
              <a:t> on the slide to see examples of possible answers.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your attention. Hopefully this course has provided you with the necessary tools to conduct your business</a:t>
            </a:r>
            <a:r>
              <a:rPr lang="en-US" baseline="0" dirty="0" smtClean="0"/>
              <a:t> safely in the presence of various fire risks.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51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discuss the specifics of each section</a:t>
            </a:r>
            <a:r>
              <a:rPr lang="en-US" baseline="0" dirty="0" smtClean="0"/>
              <a:t> of the triangle. The first component was fuel. Basically any item that will burn easily can act as fuel for a fire. Healthcare settings, as well as our homes, are full of medical items that can act as fuel. Can you think of some of these? (pause) Commonly used items include but are not limited to: bandages, various ointments, alcohol-based products, linen and rubber items.</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Component 2: Oxygen. Oxygen is what we breathe. How can this be dangerous? It’s everywhere. Well in healthcare settings</a:t>
            </a:r>
            <a:r>
              <a:rPr lang="en-US" baseline="0" dirty="0" smtClean="0"/>
              <a:t> oxygen containers are stored in large numbers. If they are stored improperly, they can be very dangerous. Also, many medical conditions require patients to use higher does of oxygen than contained in normal air. These higher concentrations can also help feed a fire. This is especially true in setting such as surgery where 100% O2 may be used. In addition, patients wearing oxygen delivery systems should never smoke at the same time. This is a VERY dangerous combination.</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3</a:t>
            </a:r>
            <a:r>
              <a:rPr lang="en-US" baseline="30000" dirty="0" smtClean="0"/>
              <a:t>rd</a:t>
            </a:r>
            <a:r>
              <a:rPr lang="en-US" baseline="0" dirty="0" smtClean="0"/>
              <a:t> component to the fire triangle is Heat. Heat can occur from many sources. Smoking cigarettes is often seen as a harmless activity by staff and patients but when close to other fire producing components it can be very dangerous. Medical equipment can also act as a source of heat. Use of lasers or electrical surgical units (ESU) also known as a bovine, can cause fires. Also, equipment in poor condition can spark from faulty cords and other damage adding the heat component.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you know what causes fires, how do you prevent them. Even when everything is done correct fires can still occur but some simple strategies to prevent fires include: keeping all alcohol-based products in an approved fire box, properly storing  Oxygen tanks to prevent damage and using the lowest dose</a:t>
            </a:r>
            <a:r>
              <a:rPr lang="en-US" baseline="0" dirty="0" smtClean="0"/>
              <a:t> of oxygen that is acceptable for the medical condition  and never smoking near oxygen devices. </a:t>
            </a:r>
            <a:endParaRPr lang="en-US" dirty="0"/>
          </a:p>
        </p:txBody>
      </p:sp>
      <p:sp>
        <p:nvSpPr>
          <p:cNvPr id="4" name="Slide Number Placeholder 3"/>
          <p:cNvSpPr>
            <a:spLocks noGrp="1"/>
          </p:cNvSpPr>
          <p:nvPr>
            <p:ph type="sldNum" sz="quarter" idx="10"/>
          </p:nvPr>
        </p:nvSpPr>
        <p:spPr/>
        <p:txBody>
          <a:bodyPr/>
          <a:lstStyle/>
          <a:p>
            <a:fld id="{651F87E7-6CC8-4253-94AD-0827CE054DA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BB57FB-5616-44C4-8283-2660A4F0422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B9D845-1276-47E2-9B06-04212D8AAAA4}" type="datetimeFigureOut">
              <a:rPr lang="en-US" smtClean="0"/>
              <a:pPr/>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CBB57FB-5616-44C4-8283-2660A4F0422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EB9D845-1276-47E2-9B06-04212D8AAAA4}" type="datetimeFigureOut">
              <a:rPr lang="en-US" smtClean="0"/>
              <a:pPr/>
              <a:t>11/3/2014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BB57FB-5616-44C4-8283-2660A4F0422D}"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Office_Word_Document111.docx"/><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video" Target="file:///F:\Tink's%20personal%20docs\Writing\CEonline\fire%20safety\fireSafety.wmv" TargetMode="Externa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jpeg"/><Relationship Id="rId7" Type="http://schemas.openxmlformats.org/officeDocument/2006/relationships/image" Target="../media/image42.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Fire Safety</a:t>
            </a:r>
            <a:endParaRPr lang="en-US" dirty="0"/>
          </a:p>
        </p:txBody>
      </p:sp>
      <p:sp>
        <p:nvSpPr>
          <p:cNvPr id="3" name="Subtitle 2"/>
          <p:cNvSpPr>
            <a:spLocks noGrp="1"/>
          </p:cNvSpPr>
          <p:nvPr>
            <p:ph type="subTitle" idx="1"/>
          </p:nvPr>
        </p:nvSpPr>
        <p:spPr/>
        <p:txBody>
          <a:bodyPr/>
          <a:lstStyle/>
          <a:p>
            <a:endParaRPr lang="en-US" dirty="0" smtClean="0"/>
          </a:p>
          <a:p>
            <a:r>
              <a:rPr lang="en-US" dirty="0" smtClean="0"/>
              <a:t>The Healthcare Company Representative’s guide </a:t>
            </a:r>
            <a:endParaRPr lang="en-US" dirty="0"/>
          </a:p>
        </p:txBody>
      </p:sp>
      <p:pic>
        <p:nvPicPr>
          <p:cNvPr id="9218" name="Picture 2" descr="C:\Documents and Settings\nbk6513\Local Settings\Temporary Internet Files\Content.IE5\P110BO84\MC900433928[1].png"/>
          <p:cNvPicPr>
            <a:picLocks noChangeAspect="1" noChangeArrowheads="1"/>
          </p:cNvPicPr>
          <p:nvPr/>
        </p:nvPicPr>
        <p:blipFill>
          <a:blip r:embed="rId3" cstate="print"/>
          <a:srcRect/>
          <a:stretch>
            <a:fillRect/>
          </a:stretch>
        </p:blipFill>
        <p:spPr bwMode="auto">
          <a:xfrm>
            <a:off x="685800" y="914400"/>
            <a:ext cx="1714500" cy="1714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Review</a:t>
            </a:r>
            <a:br>
              <a:rPr lang="en-US" dirty="0" smtClean="0"/>
            </a:br>
            <a:r>
              <a:rPr lang="en-US" sz="2400" dirty="0" smtClean="0"/>
              <a:t>Click to see the answer to each question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are the three components of the Fire Triangle?</a:t>
            </a:r>
          </a:p>
          <a:p>
            <a:pPr lvl="1"/>
            <a:r>
              <a:rPr lang="en-US" dirty="0" smtClean="0"/>
              <a:t>Fuel, Oxygen, Heat</a:t>
            </a:r>
          </a:p>
          <a:p>
            <a:r>
              <a:rPr lang="en-US" dirty="0" smtClean="0"/>
              <a:t>What is one example of each component?</a:t>
            </a:r>
          </a:p>
          <a:p>
            <a:pPr lvl="1"/>
            <a:r>
              <a:rPr lang="en-US" dirty="0" smtClean="0"/>
              <a:t>Antiseptic, Oxygen tanks, Laser</a:t>
            </a:r>
          </a:p>
          <a:p>
            <a:r>
              <a:rPr lang="en-US" dirty="0" smtClean="0"/>
              <a:t>What is one prevention strategy to remove each component?</a:t>
            </a:r>
          </a:p>
          <a:p>
            <a:pPr lvl="1"/>
            <a:r>
              <a:rPr lang="en-US" dirty="0" smtClean="0"/>
              <a:t>Fire boxes, Proper storage, Do Not smoke</a:t>
            </a:r>
          </a:p>
          <a:p>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1000"/>
                                        <p:tgtEl>
                                          <p:spTgt spid="3">
                                            <p:txEl>
                                              <p:pRg st="4" end="4"/>
                                            </p:txEl>
                                          </p:spTgt>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 Safety</a:t>
            </a:r>
            <a:endParaRPr lang="en-US" dirty="0"/>
          </a:p>
        </p:txBody>
      </p:sp>
      <p:sp>
        <p:nvSpPr>
          <p:cNvPr id="3" name="Text Placeholder 2"/>
          <p:cNvSpPr>
            <a:spLocks noGrp="1"/>
          </p:cNvSpPr>
          <p:nvPr>
            <p:ph type="body" idx="1"/>
          </p:nvPr>
        </p:nvSpPr>
        <p:spPr>
          <a:xfrm>
            <a:off x="530352" y="2704664"/>
            <a:ext cx="7772400" cy="2781736"/>
          </a:xfrm>
        </p:spPr>
        <p:txBody>
          <a:bodyPr/>
          <a:lstStyle/>
          <a:p>
            <a:pPr algn="ctr"/>
            <a:r>
              <a:rPr lang="en-US" sz="3200" dirty="0" smtClean="0"/>
              <a:t>What to do in a fire</a:t>
            </a:r>
          </a:p>
          <a:p>
            <a:pPr algn="ctr"/>
            <a:endParaRPr lang="en-US" sz="3200" dirty="0" smtClean="0"/>
          </a:p>
          <a:p>
            <a:pPr algn="ctr"/>
            <a:endParaRPr lang="en-US" dirty="0" smtClean="0"/>
          </a:p>
          <a:p>
            <a:pPr algn="ctr"/>
            <a:r>
              <a:rPr lang="en-US" dirty="0" smtClean="0"/>
              <a:t>How do you respond if a fire occurs?</a:t>
            </a:r>
            <a:endParaRPr lang="en-US" dirty="0"/>
          </a:p>
        </p:txBody>
      </p:sp>
      <p:pic>
        <p:nvPicPr>
          <p:cNvPr id="7170" name="Picture 2" descr="C:\Documents and Settings\nbk6513\Local Settings\Temporary Internet Files\Content.IE5\P110BO84\MC900290918[1].wmf"/>
          <p:cNvPicPr>
            <a:picLocks noChangeAspect="1" noChangeArrowheads="1"/>
          </p:cNvPicPr>
          <p:nvPr/>
        </p:nvPicPr>
        <p:blipFill>
          <a:blip r:embed="rId3" cstate="print"/>
          <a:srcRect/>
          <a:stretch>
            <a:fillRect/>
          </a:stretch>
        </p:blipFill>
        <p:spPr bwMode="auto">
          <a:xfrm>
            <a:off x="3810000" y="4800600"/>
            <a:ext cx="1336895" cy="170054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do fires occur?</a:t>
            </a:r>
            <a:endParaRPr lang="en-US" dirty="0"/>
          </a:p>
        </p:txBody>
      </p:sp>
      <p:sp>
        <p:nvSpPr>
          <p:cNvPr id="3" name="Content Placeholder 2"/>
          <p:cNvSpPr>
            <a:spLocks noGrp="1"/>
          </p:cNvSpPr>
          <p:nvPr>
            <p:ph idx="1"/>
          </p:nvPr>
        </p:nvSpPr>
        <p:spPr/>
        <p:txBody>
          <a:bodyPr/>
          <a:lstStyle/>
          <a:p>
            <a:r>
              <a:rPr lang="en-US" dirty="0" smtClean="0"/>
              <a:t>Fires can occur anywhere the 3 elements of the fire triangle exist.</a:t>
            </a:r>
          </a:p>
          <a:p>
            <a:r>
              <a:rPr lang="en-US" dirty="0" smtClean="0"/>
              <a:t>Common areas:</a:t>
            </a:r>
          </a:p>
          <a:p>
            <a:pPr lvl="1"/>
            <a:r>
              <a:rPr lang="en-US" dirty="0" smtClean="0"/>
              <a:t>Lab</a:t>
            </a:r>
          </a:p>
          <a:p>
            <a:pPr lvl="1"/>
            <a:r>
              <a:rPr lang="en-US" dirty="0" smtClean="0"/>
              <a:t>Laundry and storage areas</a:t>
            </a:r>
          </a:p>
          <a:p>
            <a:pPr lvl="1"/>
            <a:r>
              <a:rPr lang="en-US" dirty="0" smtClean="0"/>
              <a:t>Patient rooms</a:t>
            </a:r>
          </a:p>
          <a:p>
            <a:pPr lvl="1"/>
            <a:r>
              <a:rPr lang="en-US" dirty="0" smtClean="0"/>
              <a:t>Staff lounges</a:t>
            </a:r>
          </a:p>
          <a:p>
            <a:pPr lvl="1"/>
            <a:r>
              <a:rPr lang="en-US" dirty="0" smtClean="0"/>
              <a:t>Procedure suites (less common)</a:t>
            </a:r>
            <a:endParaRPr lang="en-US" dirty="0"/>
          </a:p>
        </p:txBody>
      </p:sp>
      <p:pic>
        <p:nvPicPr>
          <p:cNvPr id="6146" name="Picture 2" descr="C:\Documents and Settings\nbk6513\Local Settings\Temporary Internet Files\Content.IE5\728IEQW3\MC900424154[1].wmf"/>
          <p:cNvPicPr>
            <a:picLocks noChangeAspect="1" noChangeArrowheads="1"/>
          </p:cNvPicPr>
          <p:nvPr/>
        </p:nvPicPr>
        <p:blipFill>
          <a:blip r:embed="rId3" cstate="print"/>
          <a:srcRect/>
          <a:stretch>
            <a:fillRect/>
          </a:stretch>
        </p:blipFill>
        <p:spPr bwMode="auto">
          <a:xfrm>
            <a:off x="7620000" y="4572000"/>
            <a:ext cx="863600" cy="1828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 Safety Code</a:t>
            </a:r>
            <a:endParaRPr lang="en-US" dirty="0"/>
          </a:p>
        </p:txBody>
      </p:sp>
      <p:sp>
        <p:nvSpPr>
          <p:cNvPr id="3" name="Content Placeholder 2"/>
          <p:cNvSpPr>
            <a:spLocks noGrp="1"/>
          </p:cNvSpPr>
          <p:nvPr>
            <p:ph idx="1"/>
          </p:nvPr>
        </p:nvSpPr>
        <p:spPr/>
        <p:txBody>
          <a:bodyPr/>
          <a:lstStyle/>
          <a:p>
            <a:pPr>
              <a:buNone/>
            </a:pPr>
            <a:r>
              <a:rPr lang="en-US" dirty="0" smtClean="0"/>
              <a:t>Standards that healthcare facilities use to base their fire safety programs come from the National Fire Protection Association (NFPA) Life Safety code</a:t>
            </a:r>
          </a:p>
          <a:p>
            <a:r>
              <a:rPr lang="en-US" dirty="0" smtClean="0"/>
              <a:t>Emergency exits must be clearly marked, well lit, and unobstructed</a:t>
            </a:r>
          </a:p>
          <a:p>
            <a:r>
              <a:rPr lang="en-US" dirty="0" smtClean="0"/>
              <a:t>Fire alarms and appropriate extinguishers must be available</a:t>
            </a:r>
          </a:p>
          <a:p>
            <a:r>
              <a:rPr lang="en-US" dirty="0" smtClean="0"/>
              <a:t>There must be fire doors and smoke partitions</a:t>
            </a:r>
          </a:p>
          <a:p>
            <a:r>
              <a:rPr lang="en-US" dirty="0" smtClean="0"/>
              <a:t>There must be a fire evacuation plan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should you do in a fire?</a:t>
            </a:r>
            <a:endParaRPr lang="en-US" dirty="0"/>
          </a:p>
        </p:txBody>
      </p:sp>
      <p:sp>
        <p:nvSpPr>
          <p:cNvPr id="3" name="Content Placeholder 2"/>
          <p:cNvSpPr>
            <a:spLocks noGrp="1"/>
          </p:cNvSpPr>
          <p:nvPr>
            <p:ph idx="1"/>
          </p:nvPr>
        </p:nvSpPr>
        <p:spPr/>
        <p:txBody>
          <a:bodyPr/>
          <a:lstStyle/>
          <a:p>
            <a:pPr algn="ctr">
              <a:buNone/>
            </a:pPr>
            <a:r>
              <a:rPr lang="en-US" b="1" dirty="0" smtClean="0">
                <a:solidFill>
                  <a:srgbClr val="FF0000"/>
                </a:solidFill>
              </a:rPr>
              <a:t>RACE</a:t>
            </a:r>
          </a:p>
          <a:p>
            <a:r>
              <a:rPr lang="en-US" b="1" dirty="0" smtClean="0">
                <a:solidFill>
                  <a:srgbClr val="FF0000"/>
                </a:solidFill>
              </a:rPr>
              <a:t>R</a:t>
            </a:r>
            <a:r>
              <a:rPr lang="en-US" dirty="0" smtClean="0"/>
              <a:t>: Rescue</a:t>
            </a:r>
          </a:p>
          <a:p>
            <a:r>
              <a:rPr lang="en-US" b="1" dirty="0" smtClean="0">
                <a:solidFill>
                  <a:srgbClr val="FF0000"/>
                </a:solidFill>
              </a:rPr>
              <a:t>A</a:t>
            </a:r>
            <a:r>
              <a:rPr lang="en-US" dirty="0" smtClean="0"/>
              <a:t>: Alarm</a:t>
            </a:r>
          </a:p>
          <a:p>
            <a:r>
              <a:rPr lang="en-US" b="1" dirty="0" smtClean="0">
                <a:solidFill>
                  <a:srgbClr val="FF0000"/>
                </a:solidFill>
              </a:rPr>
              <a:t>C</a:t>
            </a:r>
            <a:r>
              <a:rPr lang="en-US" dirty="0" smtClean="0"/>
              <a:t>: Confine/Contain</a:t>
            </a:r>
          </a:p>
          <a:p>
            <a:r>
              <a:rPr lang="en-US" b="1" dirty="0" smtClean="0">
                <a:solidFill>
                  <a:srgbClr val="FF0000"/>
                </a:solidFill>
              </a:rPr>
              <a:t>E</a:t>
            </a:r>
            <a:r>
              <a:rPr lang="en-US" dirty="0" smtClean="0"/>
              <a:t>: Evacuate/Extinguish</a:t>
            </a:r>
          </a:p>
          <a:p>
            <a:pPr>
              <a:buNone/>
            </a:pPr>
            <a:endParaRPr lang="en-US" dirty="0" smtClean="0"/>
          </a:p>
          <a:p>
            <a:pPr>
              <a:buNone/>
            </a:pPr>
            <a:r>
              <a:rPr lang="en-US" b="1" dirty="0" smtClean="0">
                <a:solidFill>
                  <a:srgbClr val="FF0000"/>
                </a:solidFill>
              </a:rPr>
              <a:t>Code Red</a:t>
            </a:r>
            <a:r>
              <a:rPr lang="en-US" dirty="0" smtClean="0"/>
              <a:t>: often used to publically denote a fire without causing panic</a:t>
            </a:r>
            <a:endParaRPr lang="en-US" dirty="0"/>
          </a:p>
        </p:txBody>
      </p:sp>
      <p:pic>
        <p:nvPicPr>
          <p:cNvPr id="5124" name="Picture 4" descr="C:\Documents and Settings\nbk6513\Local Settings\Temporary Internet Files\Content.IE5\NMY825T1\MC900422915[1].wmf"/>
          <p:cNvPicPr>
            <a:picLocks noChangeAspect="1" noChangeArrowheads="1"/>
          </p:cNvPicPr>
          <p:nvPr/>
        </p:nvPicPr>
        <p:blipFill>
          <a:blip r:embed="rId3" cstate="print"/>
          <a:srcRect/>
          <a:stretch>
            <a:fillRect/>
          </a:stretch>
        </p:blipFill>
        <p:spPr bwMode="auto">
          <a:xfrm>
            <a:off x="5791200" y="2514600"/>
            <a:ext cx="3130550" cy="15462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Fire Extinguishers</a:t>
            </a:r>
            <a:br>
              <a:rPr lang="en-US" dirty="0" smtClean="0"/>
            </a:br>
            <a:r>
              <a:rPr lang="en-US" dirty="0" smtClean="0"/>
              <a:t>What should you know?</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Where are they?</a:t>
            </a:r>
          </a:p>
          <a:p>
            <a:r>
              <a:rPr lang="en-US" dirty="0" smtClean="0"/>
              <a:t>What type do you have?</a:t>
            </a:r>
          </a:p>
          <a:p>
            <a:r>
              <a:rPr lang="en-US" dirty="0" smtClean="0"/>
              <a:t>How do you use it?</a:t>
            </a:r>
            <a:endParaRPr lang="en-US" dirty="0"/>
          </a:p>
        </p:txBody>
      </p:sp>
      <p:pic>
        <p:nvPicPr>
          <p:cNvPr id="1026" name="Picture 2" descr="C:\Documents and Settings\nbk6513\Local Settings\Temporary Internet Files\Content.IE5\728IEQW3\MC900340286[1].wmf"/>
          <p:cNvPicPr>
            <a:picLocks noChangeAspect="1" noChangeArrowheads="1"/>
          </p:cNvPicPr>
          <p:nvPr/>
        </p:nvPicPr>
        <p:blipFill>
          <a:blip r:embed="rId3" cstate="print"/>
          <a:srcRect/>
          <a:stretch>
            <a:fillRect/>
          </a:stretch>
        </p:blipFill>
        <p:spPr bwMode="auto">
          <a:xfrm>
            <a:off x="7086600" y="4495800"/>
            <a:ext cx="1570939" cy="18644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 Extinguishers</a:t>
            </a:r>
            <a:endParaRPr lang="en-US" dirty="0"/>
          </a:p>
        </p:txBody>
      </p:sp>
      <p:sp>
        <p:nvSpPr>
          <p:cNvPr id="3" name="Content Placeholder 2"/>
          <p:cNvSpPr>
            <a:spLocks noGrp="1"/>
          </p:cNvSpPr>
          <p:nvPr>
            <p:ph idx="1"/>
          </p:nvPr>
        </p:nvSpPr>
        <p:spPr/>
        <p:txBody>
          <a:bodyPr>
            <a:normAutofit/>
          </a:bodyPr>
          <a:lstStyle/>
          <a:p>
            <a:pPr>
              <a:buNone/>
            </a:pPr>
            <a:r>
              <a:rPr lang="en-US" dirty="0" smtClean="0"/>
              <a:t>Fire extinguishers are one of the best ways to put a fire out once it occurs.</a:t>
            </a:r>
          </a:p>
          <a:p>
            <a:pPr>
              <a:buNone/>
            </a:pPr>
            <a:endParaRPr lang="en-US" dirty="0" smtClean="0"/>
          </a:p>
          <a:p>
            <a:r>
              <a:rPr lang="en-US" dirty="0" smtClean="0"/>
              <a:t>Types</a:t>
            </a:r>
          </a:p>
          <a:p>
            <a:pPr lvl="1"/>
            <a:r>
              <a:rPr lang="en-US" dirty="0" smtClean="0"/>
              <a:t>Class A: linen, plastic, paper (water)</a:t>
            </a:r>
          </a:p>
          <a:p>
            <a:pPr lvl="1"/>
            <a:r>
              <a:rPr lang="en-US" dirty="0" smtClean="0"/>
              <a:t>Class B: oil, gasoline (CO2)</a:t>
            </a:r>
          </a:p>
          <a:p>
            <a:pPr lvl="1"/>
            <a:r>
              <a:rPr lang="en-US" dirty="0" smtClean="0"/>
              <a:t>Class C: electrical (dry chemical)</a:t>
            </a:r>
          </a:p>
        </p:txBody>
      </p:sp>
      <p:pic>
        <p:nvPicPr>
          <p:cNvPr id="2050" name="Picture 2" descr="C:\Documents and Settings\nbk6513\Local Settings\Temporary Internet Files\Content.IE5\9BY4MMIR\MC900287333[1].wmf"/>
          <p:cNvPicPr>
            <a:picLocks noChangeAspect="1" noChangeArrowheads="1"/>
          </p:cNvPicPr>
          <p:nvPr/>
        </p:nvPicPr>
        <p:blipFill>
          <a:blip r:embed="rId3" cstate="print"/>
          <a:srcRect/>
          <a:stretch>
            <a:fillRect/>
          </a:stretch>
        </p:blipFill>
        <p:spPr bwMode="auto">
          <a:xfrm>
            <a:off x="3733800" y="5065414"/>
            <a:ext cx="1525509" cy="179258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put out a fire</a:t>
            </a:r>
            <a:endParaRPr lang="en-US" dirty="0"/>
          </a:p>
        </p:txBody>
      </p:sp>
      <p:sp>
        <p:nvSpPr>
          <p:cNvPr id="3" name="Content Placeholder 2"/>
          <p:cNvSpPr>
            <a:spLocks noGrp="1"/>
          </p:cNvSpPr>
          <p:nvPr>
            <p:ph idx="1"/>
          </p:nvPr>
        </p:nvSpPr>
        <p:spPr/>
        <p:txBody>
          <a:bodyPr/>
          <a:lstStyle/>
          <a:p>
            <a:r>
              <a:rPr lang="en-US" dirty="0" smtClean="0"/>
              <a:t>PASS</a:t>
            </a:r>
          </a:p>
          <a:p>
            <a:pPr lvl="1"/>
            <a:r>
              <a:rPr lang="en-US" dirty="0" smtClean="0"/>
              <a:t>P: Pull pin</a:t>
            </a:r>
          </a:p>
          <a:p>
            <a:pPr lvl="1"/>
            <a:r>
              <a:rPr lang="en-US" dirty="0" smtClean="0"/>
              <a:t>A: Aim at base</a:t>
            </a:r>
          </a:p>
          <a:p>
            <a:pPr lvl="1"/>
            <a:r>
              <a:rPr lang="en-US" dirty="0" smtClean="0"/>
              <a:t>S: Squeeze the handle</a:t>
            </a:r>
          </a:p>
          <a:p>
            <a:pPr lvl="1"/>
            <a:r>
              <a:rPr lang="en-US" dirty="0" smtClean="0"/>
              <a:t>S: Sweep Side to side</a:t>
            </a:r>
            <a:endParaRPr lang="en-US" dirty="0"/>
          </a:p>
        </p:txBody>
      </p:sp>
      <p:pic>
        <p:nvPicPr>
          <p:cNvPr id="3074" name="Picture 2" descr="C:\Documents and Settings\nbk6513\Local Settings\Temporary Internet Files\Content.IE5\728IEQW3\MC900383598[1].wmf"/>
          <p:cNvPicPr>
            <a:picLocks noChangeAspect="1" noChangeArrowheads="1"/>
          </p:cNvPicPr>
          <p:nvPr/>
        </p:nvPicPr>
        <p:blipFill>
          <a:blip r:embed="rId3" cstate="print"/>
          <a:srcRect/>
          <a:stretch>
            <a:fillRect/>
          </a:stretch>
        </p:blipFill>
        <p:spPr bwMode="auto">
          <a:xfrm>
            <a:off x="4953000" y="3657600"/>
            <a:ext cx="2562149" cy="222443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Evacuation: Key points</a:t>
            </a:r>
            <a:endParaRPr lang="en-US" dirty="0"/>
          </a:p>
        </p:txBody>
      </p:sp>
      <p:sp>
        <p:nvSpPr>
          <p:cNvPr id="3" name="Content Placeholder 2"/>
          <p:cNvSpPr>
            <a:spLocks noGrp="1"/>
          </p:cNvSpPr>
          <p:nvPr>
            <p:ph idx="1"/>
          </p:nvPr>
        </p:nvSpPr>
        <p:spPr/>
        <p:txBody>
          <a:bodyPr/>
          <a:lstStyle/>
          <a:p>
            <a:r>
              <a:rPr lang="en-US" dirty="0" smtClean="0"/>
              <a:t>Avoid elevators (Use stairs when possible)</a:t>
            </a:r>
          </a:p>
          <a:p>
            <a:r>
              <a:rPr lang="en-US" dirty="0" smtClean="0"/>
              <a:t>Don’t pass the location of the fire</a:t>
            </a:r>
          </a:p>
          <a:p>
            <a:r>
              <a:rPr lang="en-US" dirty="0" smtClean="0"/>
              <a:t>After a room has been cleared, it should be marked as empty</a:t>
            </a:r>
          </a:p>
          <a:p>
            <a:r>
              <a:rPr lang="en-US" dirty="0" smtClean="0"/>
              <a:t>Do not open a door that is warm to the touch</a:t>
            </a:r>
          </a:p>
          <a:p>
            <a:r>
              <a:rPr lang="en-US" dirty="0" smtClean="0"/>
              <a:t>Don’t be a hero- follow the directions of the person in charge</a:t>
            </a:r>
          </a:p>
          <a:p>
            <a:pPr>
              <a:buNone/>
            </a:pPr>
            <a:endParaRPr lang="en-US" dirty="0"/>
          </a:p>
        </p:txBody>
      </p:sp>
      <p:pic>
        <p:nvPicPr>
          <p:cNvPr id="4098" name="Picture 2" descr="C:\Documents and Settings\nbk6513\Local Settings\Temporary Internet Files\Content.IE5\9BY4MMIR\MP900202218[1].jpg"/>
          <p:cNvPicPr>
            <a:picLocks noChangeAspect="1" noChangeArrowheads="1"/>
          </p:cNvPicPr>
          <p:nvPr/>
        </p:nvPicPr>
        <p:blipFill>
          <a:blip r:embed="rId3" cstate="print"/>
          <a:srcRect/>
          <a:stretch>
            <a:fillRect/>
          </a:stretch>
        </p:blipFill>
        <p:spPr bwMode="auto">
          <a:xfrm>
            <a:off x="5638800" y="4703064"/>
            <a:ext cx="3048000" cy="20523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Fire Drill Form</a:t>
            </a:r>
            <a:endParaRPr lang="en-US" dirty="0"/>
          </a:p>
        </p:txBody>
      </p:sp>
      <p:sp>
        <p:nvSpPr>
          <p:cNvPr id="3" name="Text Placeholder 2"/>
          <p:cNvSpPr>
            <a:spLocks noGrp="1"/>
          </p:cNvSpPr>
          <p:nvPr>
            <p:ph type="body" idx="2"/>
          </p:nvPr>
        </p:nvSpPr>
        <p:spPr/>
        <p:txBody>
          <a:bodyPr>
            <a:normAutofit/>
          </a:bodyPr>
          <a:lstStyle/>
          <a:p>
            <a:endParaRPr lang="en-US" sz="2000" dirty="0" smtClean="0"/>
          </a:p>
          <a:p>
            <a:endParaRPr lang="en-US" sz="2000" dirty="0" smtClean="0"/>
          </a:p>
          <a:p>
            <a:pPr>
              <a:buFont typeface="Arial" pitchFamily="34" charset="0"/>
              <a:buChar char="•"/>
            </a:pPr>
            <a:r>
              <a:rPr lang="en-US" sz="2000" dirty="0" smtClean="0"/>
              <a:t>Fire drills are very important to practice. </a:t>
            </a:r>
          </a:p>
          <a:p>
            <a:pPr>
              <a:buFont typeface="Arial" pitchFamily="34" charset="0"/>
              <a:buChar char="•"/>
            </a:pPr>
            <a:r>
              <a:rPr lang="en-US" sz="2000" dirty="0" smtClean="0"/>
              <a:t>Fire drills helps you commit these tasks to memory to in a real fire you are prepared. </a:t>
            </a:r>
            <a:endParaRPr lang="en-US" sz="2000" dirty="0"/>
          </a:p>
        </p:txBody>
      </p:sp>
      <p:graphicFrame>
        <p:nvGraphicFramePr>
          <p:cNvPr id="5" name="Content Placeholder 4"/>
          <p:cNvGraphicFramePr>
            <a:graphicFrameLocks noGrp="1" noChangeAspect="1"/>
          </p:cNvGraphicFramePr>
          <p:nvPr>
            <p:ph sz="half" idx="1"/>
          </p:nvPr>
        </p:nvGraphicFramePr>
        <p:xfrm>
          <a:off x="4113588" y="533400"/>
          <a:ext cx="4034674" cy="5715000"/>
        </p:xfrm>
        <a:graphic>
          <a:graphicData uri="http://schemas.openxmlformats.org/presentationml/2006/ole">
            <mc:AlternateContent xmlns:mc="http://schemas.openxmlformats.org/markup-compatibility/2006">
              <mc:Choice xmlns:v="urn:schemas-microsoft-com:vml" Requires="v">
                <p:oleObj spid="_x0000_s5124" name="Document" r:id="rId5" imgW="6090683" imgH="8628103" progId="Word.Document.12">
                  <p:embed/>
                </p:oleObj>
              </mc:Choice>
              <mc:Fallback>
                <p:oleObj name="Document" r:id="rId5" imgW="6090683" imgH="8628103" progId="Word.Document.12">
                  <p:embed/>
                  <p:pic>
                    <p:nvPicPr>
                      <p:cNvPr id="0" name="Content Placeholder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3588" y="533400"/>
                        <a:ext cx="4034674"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197864"/>
          </a:xfrm>
        </p:spPr>
        <p:txBody>
          <a:bodyPr/>
          <a:lstStyle/>
          <a:p>
            <a:pPr algn="ctr"/>
            <a:r>
              <a:rPr lang="en-US" dirty="0" smtClean="0"/>
              <a:t>Course Outline</a:t>
            </a:r>
            <a:endParaRPr lang="en-US" dirty="0"/>
          </a:p>
        </p:txBody>
      </p:sp>
      <p:sp>
        <p:nvSpPr>
          <p:cNvPr id="3" name="Text Placeholder 2"/>
          <p:cNvSpPr>
            <a:spLocks noGrp="1"/>
          </p:cNvSpPr>
          <p:nvPr>
            <p:ph type="body" idx="1"/>
          </p:nvPr>
        </p:nvSpPr>
        <p:spPr>
          <a:xfrm>
            <a:off x="457200" y="3048000"/>
            <a:ext cx="7772400" cy="3391336"/>
          </a:xfrm>
        </p:spPr>
        <p:txBody>
          <a:bodyPr numCol="2">
            <a:normAutofit lnSpcReduction="10000"/>
          </a:bodyPr>
          <a:lstStyle/>
          <a:p>
            <a:pPr marL="457200" indent="-457200">
              <a:buFont typeface="+mj-lt"/>
              <a:buAutoNum type="arabicPeriod"/>
            </a:pPr>
            <a:r>
              <a:rPr lang="en-US" dirty="0" smtClean="0"/>
              <a:t>The Basics (Cause and Prevention)</a:t>
            </a:r>
          </a:p>
          <a:p>
            <a:pPr marL="457200" indent="-457200">
              <a:buFont typeface="+mj-lt"/>
              <a:buAutoNum type="arabicPeriod"/>
            </a:pPr>
            <a:r>
              <a:rPr lang="en-US" dirty="0" smtClean="0"/>
              <a:t>What to do in a fire (Response and Standards)</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Fire and medical devices</a:t>
            </a:r>
          </a:p>
          <a:p>
            <a:pPr marL="457200" indent="-457200">
              <a:buFont typeface="+mj-lt"/>
              <a:buAutoNum type="arabicPeriod"/>
            </a:pPr>
            <a:r>
              <a:rPr lang="en-US" dirty="0" smtClean="0"/>
              <a:t>Fire safety in specialty locations (Surgery and Home)</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Review</a:t>
            </a:r>
            <a:br>
              <a:rPr lang="en-US" dirty="0" smtClean="0"/>
            </a:br>
            <a:r>
              <a:rPr lang="en-US" sz="2400" dirty="0" smtClean="0"/>
              <a:t>Click to see the answer to each question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are the three areas prone to fires in healthcare settings?</a:t>
            </a:r>
          </a:p>
          <a:p>
            <a:pPr lvl="1"/>
            <a:r>
              <a:rPr lang="en-US" dirty="0" smtClean="0"/>
              <a:t>Lab, Storage areas, Patient rooms</a:t>
            </a:r>
          </a:p>
          <a:p>
            <a:r>
              <a:rPr lang="en-US" dirty="0" smtClean="0"/>
              <a:t>What does RACE stand for?</a:t>
            </a:r>
          </a:p>
          <a:p>
            <a:pPr lvl="1"/>
            <a:r>
              <a:rPr lang="en-US" dirty="0" smtClean="0"/>
              <a:t>Rescue, Alarm, Confine, Evacuate/Extinguish</a:t>
            </a:r>
          </a:p>
          <a:p>
            <a:r>
              <a:rPr lang="en-US" dirty="0" smtClean="0"/>
              <a:t>What does PASS stand for?</a:t>
            </a:r>
          </a:p>
          <a:p>
            <a:pPr lvl="1"/>
            <a:r>
              <a:rPr lang="en-US" dirty="0" smtClean="0"/>
              <a:t>Pull pin, Aim at base, Squeeze handle, Sweep side to side</a:t>
            </a:r>
          </a:p>
          <a:p>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Review</a:t>
            </a:r>
            <a:br>
              <a:rPr lang="en-US" dirty="0" smtClean="0"/>
            </a:br>
            <a:r>
              <a:rPr lang="en-US" sz="2400" dirty="0" smtClean="0"/>
              <a:t>Click to see the answer to each question</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Give an example of each type of fire extinguisher?</a:t>
            </a:r>
          </a:p>
          <a:p>
            <a:pPr>
              <a:buNone/>
            </a:pPr>
            <a:endParaRPr lang="en-US" dirty="0" smtClean="0"/>
          </a:p>
          <a:p>
            <a:pPr lvl="1"/>
            <a:r>
              <a:rPr lang="en-US" dirty="0" smtClean="0"/>
              <a:t>Class A: paper</a:t>
            </a:r>
          </a:p>
          <a:p>
            <a:pPr lvl="1"/>
            <a:r>
              <a:rPr lang="en-US" dirty="0" smtClean="0"/>
              <a:t>Class B: oil</a:t>
            </a:r>
          </a:p>
          <a:p>
            <a:pPr lvl="1"/>
            <a:r>
              <a:rPr lang="en-US" dirty="0" smtClean="0"/>
              <a:t>Class C: electrical</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 Safety</a:t>
            </a:r>
            <a:endParaRPr lang="en-US" dirty="0"/>
          </a:p>
        </p:txBody>
      </p:sp>
      <p:sp>
        <p:nvSpPr>
          <p:cNvPr id="3" name="Text Placeholder 2"/>
          <p:cNvSpPr>
            <a:spLocks noGrp="1"/>
          </p:cNvSpPr>
          <p:nvPr>
            <p:ph type="body" idx="1"/>
          </p:nvPr>
        </p:nvSpPr>
        <p:spPr>
          <a:xfrm>
            <a:off x="530352" y="2704664"/>
            <a:ext cx="7772400" cy="3924736"/>
          </a:xfrm>
        </p:spPr>
        <p:txBody>
          <a:bodyPr/>
          <a:lstStyle/>
          <a:p>
            <a:pPr algn="ctr"/>
            <a:r>
              <a:rPr lang="en-US" sz="3200" dirty="0" smtClean="0"/>
              <a:t>Fire and Medical Devices</a:t>
            </a:r>
          </a:p>
          <a:p>
            <a:pPr algn="ctr"/>
            <a:endParaRPr lang="en-US" sz="3200" dirty="0" smtClean="0"/>
          </a:p>
          <a:p>
            <a:pPr algn="ctr"/>
            <a:endParaRPr lang="en-US" sz="3200" dirty="0" smtClean="0"/>
          </a:p>
          <a:p>
            <a:pPr algn="ctr"/>
            <a:endParaRPr lang="en-US" sz="3200" dirty="0" smtClean="0"/>
          </a:p>
          <a:p>
            <a:pPr algn="ctr"/>
            <a:r>
              <a:rPr lang="en-US" sz="3200" dirty="0" smtClean="0"/>
              <a:t>Electrical, Laser, Radiation</a:t>
            </a:r>
          </a:p>
          <a:p>
            <a:pPr algn="ctr"/>
            <a:endParaRPr lang="en-US" sz="3200" dirty="0" smtClean="0"/>
          </a:p>
          <a:p>
            <a:pPr algn="ctr"/>
            <a:endParaRPr lang="en-US" sz="3200" dirty="0" smtClean="0"/>
          </a:p>
          <a:p>
            <a:pPr algn="ctr"/>
            <a:endParaRPr lang="en-US" dirty="0" smtClean="0"/>
          </a:p>
          <a:p>
            <a:pPr algn="ctr"/>
            <a:endParaRPr lang="en-US" dirty="0" smtClean="0"/>
          </a:p>
          <a:p>
            <a:pPr algn="ctr"/>
            <a:endParaRPr lang="en-US" dirty="0"/>
          </a:p>
        </p:txBody>
      </p:sp>
      <p:pic>
        <p:nvPicPr>
          <p:cNvPr id="10242" name="Picture 2" descr="C:\Documents and Settings\nbk6513\Local Settings\Temporary Internet Files\Content.IE5\NMY825T1\MC900433893[1].png"/>
          <p:cNvPicPr>
            <a:picLocks noChangeAspect="1" noChangeArrowheads="1"/>
          </p:cNvPicPr>
          <p:nvPr/>
        </p:nvPicPr>
        <p:blipFill>
          <a:blip r:embed="rId3" cstate="print"/>
          <a:srcRect/>
          <a:stretch>
            <a:fillRect/>
          </a:stretch>
        </p:blipFill>
        <p:spPr bwMode="auto">
          <a:xfrm>
            <a:off x="3657600" y="3200400"/>
            <a:ext cx="1714500" cy="1714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Electrical Safety and fires</a:t>
            </a:r>
            <a:endParaRPr lang="en-US" dirty="0"/>
          </a:p>
        </p:txBody>
      </p:sp>
      <p:sp>
        <p:nvSpPr>
          <p:cNvPr id="3" name="Text Placeholder 2"/>
          <p:cNvSpPr>
            <a:spLocks noGrp="1"/>
          </p:cNvSpPr>
          <p:nvPr>
            <p:ph type="body" idx="1"/>
          </p:nvPr>
        </p:nvSpPr>
        <p:spPr>
          <a:xfrm>
            <a:off x="530352" y="2704664"/>
            <a:ext cx="7772400" cy="3086536"/>
          </a:xfrm>
        </p:spPr>
        <p:txBody>
          <a:bodyPr/>
          <a:lstStyle/>
          <a:p>
            <a:pPr>
              <a:buFont typeface="Arial" pitchFamily="34" charset="0"/>
              <a:buChar char="•"/>
            </a:pPr>
            <a:r>
              <a:rPr lang="en-US" dirty="0" smtClean="0"/>
              <a:t>Most equipment in healthcare facilities are electric</a:t>
            </a:r>
          </a:p>
          <a:p>
            <a:pPr lvl="1"/>
            <a:r>
              <a:rPr lang="en-US" dirty="0" smtClean="0"/>
              <a:t>Vital Sign Monitors</a:t>
            </a:r>
          </a:p>
          <a:p>
            <a:pPr lvl="1"/>
            <a:r>
              <a:rPr lang="en-US" dirty="0" smtClean="0"/>
              <a:t>Beds</a:t>
            </a:r>
          </a:p>
          <a:p>
            <a:pPr lvl="1"/>
            <a:r>
              <a:rPr lang="en-US" dirty="0" smtClean="0"/>
              <a:t>Anesthesia Machines</a:t>
            </a:r>
          </a:p>
          <a:p>
            <a:pPr lvl="1"/>
            <a:r>
              <a:rPr lang="en-US" dirty="0" smtClean="0"/>
              <a:t>ESU</a:t>
            </a:r>
          </a:p>
          <a:p>
            <a:pPr lvl="1"/>
            <a:r>
              <a:rPr lang="en-US" dirty="0" smtClean="0"/>
              <a:t>Infusion devices</a:t>
            </a:r>
          </a:p>
          <a:p>
            <a:pPr>
              <a:buFont typeface="Arial" pitchFamily="34" charset="0"/>
              <a:buChar char="•"/>
            </a:pPr>
            <a:r>
              <a:rPr lang="en-US" dirty="0" smtClean="0"/>
              <a:t>Electrical fires from faulty equipment are a risk</a:t>
            </a:r>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Short lesson on Electricity</a:t>
            </a:r>
            <a:endParaRPr lang="en-US" dirty="0"/>
          </a:p>
        </p:txBody>
      </p:sp>
      <p:sp>
        <p:nvSpPr>
          <p:cNvPr id="7" name="Content Placeholder 6"/>
          <p:cNvSpPr>
            <a:spLocks noGrp="1"/>
          </p:cNvSpPr>
          <p:nvPr>
            <p:ph idx="1"/>
          </p:nvPr>
        </p:nvSpPr>
        <p:spPr/>
        <p:txBody>
          <a:bodyPr/>
          <a:lstStyle/>
          <a:p>
            <a:r>
              <a:rPr lang="en-US" dirty="0" smtClean="0"/>
              <a:t>Electricity requires a conductor (fluids, ground)</a:t>
            </a:r>
          </a:p>
          <a:p>
            <a:r>
              <a:rPr lang="en-US" dirty="0" smtClean="0"/>
              <a:t>Electricity flows in a closed circuit.</a:t>
            </a:r>
          </a:p>
          <a:p>
            <a:r>
              <a:rPr lang="en-US" dirty="0" smtClean="0"/>
              <a:t>You can be made a part of this circuit and get shocked.</a:t>
            </a:r>
          </a:p>
          <a:p>
            <a:pPr>
              <a:buNone/>
            </a:pPr>
            <a:endParaRPr lang="en-US" dirty="0" smtClean="0"/>
          </a:p>
          <a:p>
            <a:pPr>
              <a:buNone/>
            </a:pPr>
            <a:endParaRPr lang="en-US" dirty="0"/>
          </a:p>
        </p:txBody>
      </p:sp>
      <p:pic>
        <p:nvPicPr>
          <p:cNvPr id="1026" name="Picture 2" descr="C:\Documents and Settings\nbk6513\Local Settings\Temporary Internet Files\Content.IE5\9BY4MMIR\MP900386746[1].jpg"/>
          <p:cNvPicPr>
            <a:picLocks noChangeAspect="1" noChangeArrowheads="1"/>
          </p:cNvPicPr>
          <p:nvPr/>
        </p:nvPicPr>
        <p:blipFill>
          <a:blip r:embed="rId3" cstate="print"/>
          <a:srcRect/>
          <a:stretch>
            <a:fillRect/>
          </a:stretch>
        </p:blipFill>
        <p:spPr bwMode="auto">
          <a:xfrm>
            <a:off x="5029200" y="4038600"/>
            <a:ext cx="3657600" cy="26090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Signs of electrical shock</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Severe burns</a:t>
            </a:r>
          </a:p>
          <a:p>
            <a:r>
              <a:rPr lang="en-US" dirty="0" smtClean="0"/>
              <a:t>Convulsions and spasms</a:t>
            </a:r>
          </a:p>
          <a:p>
            <a:r>
              <a:rPr lang="en-US" dirty="0" smtClean="0"/>
              <a:t>Dysrhythmias (irregular heartbeat)</a:t>
            </a:r>
          </a:p>
          <a:p>
            <a:r>
              <a:rPr lang="en-US" dirty="0" smtClean="0"/>
              <a:t>Apena (absence of breathing)</a:t>
            </a:r>
          </a:p>
          <a:p>
            <a:pPr>
              <a:buNone/>
            </a:pPr>
            <a:endParaRPr lang="en-US" dirty="0"/>
          </a:p>
        </p:txBody>
      </p:sp>
      <p:pic>
        <p:nvPicPr>
          <p:cNvPr id="2050" name="Picture 2" descr="C:\Documents and Settings\nbk6513\Local Settings\Temporary Internet Files\Content.IE5\NMY825T1\MP900385403[1].jpg"/>
          <p:cNvPicPr>
            <a:picLocks noChangeAspect="1" noChangeArrowheads="1"/>
          </p:cNvPicPr>
          <p:nvPr/>
        </p:nvPicPr>
        <p:blipFill>
          <a:blip r:embed="rId3" cstate="print"/>
          <a:srcRect/>
          <a:stretch>
            <a:fillRect/>
          </a:stretch>
        </p:blipFill>
        <p:spPr bwMode="auto">
          <a:xfrm>
            <a:off x="4495800" y="4419600"/>
            <a:ext cx="4114800" cy="223157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Protect your equipment</a:t>
            </a:r>
            <a:endParaRPr lang="en-US" dirty="0"/>
          </a:p>
        </p:txBody>
      </p:sp>
      <p:sp>
        <p:nvSpPr>
          <p:cNvPr id="3" name="Content Placeholder 2"/>
          <p:cNvSpPr>
            <a:spLocks noGrp="1"/>
          </p:cNvSpPr>
          <p:nvPr>
            <p:ph idx="1"/>
          </p:nvPr>
        </p:nvSpPr>
        <p:spPr/>
        <p:txBody>
          <a:bodyPr>
            <a:normAutofit lnSpcReduction="10000"/>
          </a:bodyPr>
          <a:lstStyle/>
          <a:p>
            <a:r>
              <a:rPr lang="en-US" dirty="0" smtClean="0"/>
              <a:t>Have it checked by Biomed whenever you bring into a facility</a:t>
            </a:r>
          </a:p>
          <a:p>
            <a:r>
              <a:rPr lang="en-US" dirty="0" smtClean="0"/>
              <a:t>Check it for signs of damage, especially to power cords</a:t>
            </a:r>
          </a:p>
          <a:p>
            <a:r>
              <a:rPr lang="en-US" dirty="0" smtClean="0"/>
              <a:t>Watch for malfunctions or heat</a:t>
            </a:r>
          </a:p>
          <a:p>
            <a:r>
              <a:rPr lang="en-US" dirty="0" smtClean="0"/>
              <a:t>Remove from service if there is a burning smell or electrical shock</a:t>
            </a:r>
          </a:p>
          <a:p>
            <a:endParaRPr lang="en-US" dirty="0" smtClean="0"/>
          </a:p>
          <a:p>
            <a:pPr>
              <a:buNone/>
            </a:pPr>
            <a:r>
              <a:rPr lang="en-US" dirty="0" smtClean="0">
                <a:solidFill>
                  <a:srgbClr val="FF0000"/>
                </a:solidFill>
              </a:rPr>
              <a:t>Equipment damage can lead</a:t>
            </a:r>
          </a:p>
          <a:p>
            <a:pPr>
              <a:buNone/>
            </a:pPr>
            <a:r>
              <a:rPr lang="en-US" dirty="0" smtClean="0">
                <a:solidFill>
                  <a:srgbClr val="FF0000"/>
                </a:solidFill>
              </a:rPr>
              <a:t>              to a fire!</a:t>
            </a:r>
            <a:endParaRPr lang="en-US" dirty="0">
              <a:solidFill>
                <a:srgbClr val="FF0000"/>
              </a:solidFill>
            </a:endParaRPr>
          </a:p>
        </p:txBody>
      </p:sp>
      <p:pic>
        <p:nvPicPr>
          <p:cNvPr id="3075" name="Picture 3" descr="C:\Documents and Settings\nbk6513\Local Settings\Temporary Internet Files\Content.IE5\9BY4MMIR\MP900407008[1].jpg"/>
          <p:cNvPicPr>
            <a:picLocks noChangeAspect="1" noChangeArrowheads="1"/>
          </p:cNvPicPr>
          <p:nvPr/>
        </p:nvPicPr>
        <p:blipFill>
          <a:blip r:embed="rId3" cstate="print"/>
          <a:srcRect/>
          <a:stretch>
            <a:fillRect/>
          </a:stretch>
        </p:blipFill>
        <p:spPr bwMode="auto">
          <a:xfrm>
            <a:off x="5638800" y="4724400"/>
            <a:ext cx="2819400" cy="187886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Prevention Techniques</a:t>
            </a:r>
            <a:endParaRPr lang="en-US" dirty="0"/>
          </a:p>
        </p:txBody>
      </p:sp>
      <p:sp>
        <p:nvSpPr>
          <p:cNvPr id="3" name="Content Placeholder 2"/>
          <p:cNvSpPr>
            <a:spLocks noGrp="1"/>
          </p:cNvSpPr>
          <p:nvPr>
            <p:ph idx="1"/>
          </p:nvPr>
        </p:nvSpPr>
        <p:spPr/>
        <p:txBody>
          <a:bodyPr/>
          <a:lstStyle/>
          <a:p>
            <a:r>
              <a:rPr lang="en-US" dirty="0" smtClean="0"/>
              <a:t>Don’t use equipment if power cords are frayed</a:t>
            </a:r>
          </a:p>
          <a:p>
            <a:r>
              <a:rPr lang="en-US" dirty="0" smtClean="0"/>
              <a:t>Don’t twist or bend cords</a:t>
            </a:r>
          </a:p>
          <a:p>
            <a:r>
              <a:rPr lang="en-US" dirty="0" smtClean="0"/>
              <a:t>Always hold plug to remove from outlet</a:t>
            </a:r>
          </a:p>
          <a:p>
            <a:r>
              <a:rPr lang="en-US" dirty="0" smtClean="0"/>
              <a:t>Don’t place equipment or run over cords with gurneys</a:t>
            </a:r>
          </a:p>
          <a:p>
            <a:r>
              <a:rPr lang="en-US" dirty="0" smtClean="0"/>
              <a:t>Only use devices with approved 3 prong plugs</a:t>
            </a:r>
          </a:p>
          <a:p>
            <a:r>
              <a:rPr lang="en-US" dirty="0" smtClean="0"/>
              <a:t>Only use approved extension cords and avoid overload</a:t>
            </a:r>
            <a:endParaRPr lang="en-US" dirty="0"/>
          </a:p>
        </p:txBody>
      </p:sp>
      <p:pic>
        <p:nvPicPr>
          <p:cNvPr id="1027" name="Picture 3" descr="C:\Documents and Settings\MDC\Local Settings\Temporary Internet Files\Content.IE5\BEIWVGZ1\MP900316482[1].jpg"/>
          <p:cNvPicPr>
            <a:picLocks noChangeAspect="1" noChangeArrowheads="1"/>
          </p:cNvPicPr>
          <p:nvPr/>
        </p:nvPicPr>
        <p:blipFill>
          <a:blip r:embed="rId3" cstate="print"/>
          <a:srcRect/>
          <a:stretch>
            <a:fillRect/>
          </a:stretch>
        </p:blipFill>
        <p:spPr bwMode="auto">
          <a:xfrm>
            <a:off x="3733800" y="5181600"/>
            <a:ext cx="2133600" cy="15113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Prevention Techniques (cont)</a:t>
            </a:r>
            <a:endParaRPr lang="en-US" dirty="0"/>
          </a:p>
        </p:txBody>
      </p:sp>
      <p:sp>
        <p:nvSpPr>
          <p:cNvPr id="3" name="Content Placeholder 2"/>
          <p:cNvSpPr>
            <a:spLocks noGrp="1"/>
          </p:cNvSpPr>
          <p:nvPr>
            <p:ph idx="1"/>
          </p:nvPr>
        </p:nvSpPr>
        <p:spPr/>
        <p:txBody>
          <a:bodyPr/>
          <a:lstStyle/>
          <a:p>
            <a:r>
              <a:rPr lang="en-US" dirty="0" smtClean="0"/>
              <a:t>Don’t cover electrical cords with blankets, etc</a:t>
            </a:r>
          </a:p>
          <a:p>
            <a:r>
              <a:rPr lang="en-US" dirty="0" smtClean="0"/>
              <a:t>Don’t let the cords come into contact with fluids</a:t>
            </a:r>
          </a:p>
          <a:p>
            <a:r>
              <a:rPr lang="en-US" dirty="0" smtClean="0"/>
              <a:t>Be sure you know how to properly use the equipment</a:t>
            </a:r>
          </a:p>
          <a:p>
            <a:pPr lvl="1"/>
            <a:r>
              <a:rPr lang="en-US" dirty="0" smtClean="0"/>
              <a:t>Know signs of malfunction/troubleshooting</a:t>
            </a:r>
          </a:p>
          <a:p>
            <a:pPr lvl="1"/>
            <a:r>
              <a:rPr lang="en-US" dirty="0" smtClean="0"/>
              <a:t>Know if other equipment may cause conflicts</a:t>
            </a:r>
            <a:endParaRPr lang="en-US" dirty="0"/>
          </a:p>
        </p:txBody>
      </p:sp>
      <p:pic>
        <p:nvPicPr>
          <p:cNvPr id="2052" name="Picture 4" descr="C:\Documents and Settings\MDC\Local Settings\Temporary Internet Files\Content.IE5\81Y4Q62W\MP900316363[1].jpg"/>
          <p:cNvPicPr>
            <a:picLocks noChangeAspect="1" noChangeArrowheads="1"/>
          </p:cNvPicPr>
          <p:nvPr/>
        </p:nvPicPr>
        <p:blipFill>
          <a:blip r:embed="rId3" cstate="print"/>
          <a:srcRect/>
          <a:stretch>
            <a:fillRect/>
          </a:stretch>
        </p:blipFill>
        <p:spPr bwMode="auto">
          <a:xfrm>
            <a:off x="5181600" y="4748022"/>
            <a:ext cx="3962400" cy="210997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Review</a:t>
            </a:r>
            <a:br>
              <a:rPr lang="en-US" dirty="0" smtClean="0"/>
            </a:br>
            <a:r>
              <a:rPr lang="en-US" sz="2400" dirty="0" smtClean="0"/>
              <a:t>Click to see the answer to each question</a:t>
            </a:r>
            <a:endParaRPr lang="en-US" dirty="0"/>
          </a:p>
        </p:txBody>
      </p:sp>
      <p:sp>
        <p:nvSpPr>
          <p:cNvPr id="3" name="Content Placeholder 2"/>
          <p:cNvSpPr>
            <a:spLocks noGrp="1"/>
          </p:cNvSpPr>
          <p:nvPr>
            <p:ph idx="1"/>
          </p:nvPr>
        </p:nvSpPr>
        <p:spPr/>
        <p:txBody>
          <a:bodyPr/>
          <a:lstStyle/>
          <a:p>
            <a:pPr>
              <a:buNone/>
            </a:pPr>
            <a:r>
              <a:rPr lang="en-US" dirty="0" smtClean="0"/>
              <a:t>What are three things you can do to help prevent an electrical fire?</a:t>
            </a:r>
          </a:p>
          <a:p>
            <a:pPr>
              <a:buNone/>
            </a:pPr>
            <a:endParaRPr lang="en-US" dirty="0" smtClean="0"/>
          </a:p>
          <a:p>
            <a:r>
              <a:rPr lang="en-US" dirty="0" smtClean="0"/>
              <a:t>Don’t use equipment with frayed cords</a:t>
            </a:r>
          </a:p>
          <a:p>
            <a:r>
              <a:rPr lang="en-US" dirty="0" smtClean="0"/>
              <a:t>Don’t allow fluids to come in contact with equipment</a:t>
            </a:r>
          </a:p>
          <a:p>
            <a:r>
              <a:rPr lang="en-US" dirty="0" smtClean="0"/>
              <a:t>Remove any piece of equipment that is malfunctioning</a:t>
            </a:r>
          </a:p>
          <a:p>
            <a:endParaRPr lang="en-US" dirty="0" smtClean="0"/>
          </a:p>
          <a:p>
            <a:endParaRPr lang="en-US"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5" name="Content Placeholder 4"/>
          <p:cNvSpPr>
            <a:spLocks noGrp="1"/>
          </p:cNvSpPr>
          <p:nvPr>
            <p:ph sz="quarter" idx="2"/>
          </p:nvPr>
        </p:nvSpPr>
        <p:spPr>
          <a:xfrm>
            <a:off x="457200" y="1905000"/>
            <a:ext cx="4040188" cy="4455320"/>
          </a:xfrm>
        </p:spPr>
        <p:txBody>
          <a:bodyPr>
            <a:normAutofit fontScale="92500"/>
          </a:bodyPr>
          <a:lstStyle/>
          <a:p>
            <a:r>
              <a:rPr lang="en-US" dirty="0" smtClean="0"/>
              <a:t>Discuss the basics of what causes a fire in healthcare settings and prevention strategies</a:t>
            </a:r>
          </a:p>
          <a:p>
            <a:r>
              <a:rPr lang="en-US" dirty="0" smtClean="0"/>
              <a:t>Discuss the definitions and use of acronyms associated with fire safety such as RACE and PASS and how to respond in a fire.</a:t>
            </a:r>
          </a:p>
          <a:p>
            <a:r>
              <a:rPr lang="en-US" dirty="0" smtClean="0"/>
              <a:t>Discuss the importance of knowing locations of OSHA standards such as fire exits, fire extinguishers and emergency plans</a:t>
            </a:r>
          </a:p>
          <a:p>
            <a:pPr>
              <a:buNone/>
            </a:pPr>
            <a:endParaRPr lang="en-US" dirty="0" smtClean="0"/>
          </a:p>
        </p:txBody>
      </p:sp>
      <p:sp>
        <p:nvSpPr>
          <p:cNvPr id="6" name="Content Placeholder 5"/>
          <p:cNvSpPr>
            <a:spLocks noGrp="1"/>
          </p:cNvSpPr>
          <p:nvPr>
            <p:ph sz="quarter" idx="4"/>
          </p:nvPr>
        </p:nvSpPr>
        <p:spPr>
          <a:xfrm>
            <a:off x="4645025" y="1905000"/>
            <a:ext cx="4041775" cy="4455320"/>
          </a:xfrm>
        </p:spPr>
        <p:txBody>
          <a:bodyPr>
            <a:normAutofit/>
          </a:bodyPr>
          <a:lstStyle/>
          <a:p>
            <a:r>
              <a:rPr lang="en-US" sz="2000" dirty="0" smtClean="0"/>
              <a:t>Discuss association between equipment maintenance, electrical, laser and radiation safety with fire safety</a:t>
            </a:r>
          </a:p>
          <a:p>
            <a:r>
              <a:rPr lang="en-US" sz="2000" dirty="0" smtClean="0"/>
              <a:t>Discuss fire safety in the surgical suite</a:t>
            </a:r>
          </a:p>
          <a:p>
            <a:r>
              <a:rPr lang="en-US" sz="2000" dirty="0" smtClean="0"/>
              <a:t>Discuss fire safety in patients’ homes</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Laser/Radiation Safety and Fires</a:t>
            </a:r>
            <a:endParaRPr lang="en-US" dirty="0"/>
          </a:p>
        </p:txBody>
      </p:sp>
      <p:sp>
        <p:nvSpPr>
          <p:cNvPr id="3" name="Text Placeholder 2"/>
          <p:cNvSpPr>
            <a:spLocks noGrp="1"/>
          </p:cNvSpPr>
          <p:nvPr>
            <p:ph type="body" idx="1"/>
          </p:nvPr>
        </p:nvSpPr>
        <p:spPr/>
        <p:txBody>
          <a:bodyPr/>
          <a:lstStyle/>
          <a:p>
            <a:endParaRPr lang="en-US" dirty="0"/>
          </a:p>
        </p:txBody>
      </p:sp>
      <p:pic>
        <p:nvPicPr>
          <p:cNvPr id="3074" name="Picture 2" descr="C:\Documents and Settings\MDC\Local Settings\Temporary Internet Files\Content.IE5\7V1Z5KV0\MC900297815[1].wmf"/>
          <p:cNvPicPr>
            <a:picLocks noChangeAspect="1" noChangeArrowheads="1"/>
          </p:cNvPicPr>
          <p:nvPr/>
        </p:nvPicPr>
        <p:blipFill>
          <a:blip r:embed="rId3" cstate="print"/>
          <a:srcRect/>
          <a:stretch>
            <a:fillRect/>
          </a:stretch>
        </p:blipFill>
        <p:spPr bwMode="auto">
          <a:xfrm>
            <a:off x="3581400" y="2895600"/>
            <a:ext cx="1828800" cy="320531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5791200" cy="1162050"/>
          </a:xfrm>
        </p:spPr>
        <p:txBody>
          <a:bodyPr/>
          <a:lstStyle/>
          <a:p>
            <a:pPr algn="ctr"/>
            <a:r>
              <a:rPr lang="en-US" sz="4000" dirty="0" smtClean="0"/>
              <a:t>Laser Safety</a:t>
            </a:r>
            <a:endParaRPr lang="en-US" sz="4000" dirty="0"/>
          </a:p>
        </p:txBody>
      </p:sp>
      <p:sp>
        <p:nvSpPr>
          <p:cNvPr id="3" name="Text Placeholder 2"/>
          <p:cNvSpPr>
            <a:spLocks noGrp="1"/>
          </p:cNvSpPr>
          <p:nvPr>
            <p:ph type="body" idx="2"/>
          </p:nvPr>
        </p:nvSpPr>
        <p:spPr>
          <a:xfrm>
            <a:off x="685800" y="1676400"/>
            <a:ext cx="3733800" cy="4572000"/>
          </a:xfrm>
        </p:spPr>
        <p:txBody>
          <a:bodyPr>
            <a:normAutofit/>
          </a:bodyPr>
          <a:lstStyle/>
          <a:p>
            <a:r>
              <a:rPr lang="en-US" sz="2400" dirty="0" smtClean="0"/>
              <a:t>Risks associated with  	lasers:</a:t>
            </a:r>
          </a:p>
          <a:p>
            <a:pPr>
              <a:buFont typeface="Arial" pitchFamily="34" charset="0"/>
              <a:buChar char="•"/>
            </a:pPr>
            <a:r>
              <a:rPr lang="en-US" sz="1600" dirty="0" smtClean="0"/>
              <a:t>Smoke (plume) from lasers can cause irritation, infection and cancer</a:t>
            </a:r>
          </a:p>
          <a:p>
            <a:pPr>
              <a:buFont typeface="Arial" pitchFamily="34" charset="0"/>
              <a:buChar char="•"/>
            </a:pPr>
            <a:endParaRPr lang="en-US" sz="1600" dirty="0" smtClean="0"/>
          </a:p>
          <a:p>
            <a:pPr>
              <a:buFont typeface="Arial" pitchFamily="34" charset="0"/>
              <a:buChar char="•"/>
            </a:pPr>
            <a:r>
              <a:rPr lang="en-US" sz="1600" dirty="0" smtClean="0"/>
              <a:t>Lasers are electrical pieces of equipment and often have fluid components</a:t>
            </a:r>
          </a:p>
          <a:p>
            <a:pPr>
              <a:buFont typeface="Arial" pitchFamily="34" charset="0"/>
              <a:buChar char="•"/>
            </a:pPr>
            <a:endParaRPr lang="en-US" sz="1600" dirty="0" smtClean="0"/>
          </a:p>
          <a:p>
            <a:pPr>
              <a:buFont typeface="Arial" pitchFamily="34" charset="0"/>
              <a:buChar char="•"/>
            </a:pPr>
            <a:r>
              <a:rPr lang="en-US" sz="1600" dirty="0" smtClean="0"/>
              <a:t>Lasers within healthcare settings, such as the OR, can prove to be a fire hazard</a:t>
            </a:r>
            <a:endParaRPr lang="en-US" sz="1600" dirty="0"/>
          </a:p>
        </p:txBody>
      </p:sp>
      <p:pic>
        <p:nvPicPr>
          <p:cNvPr id="1026" name="Picture 2" descr="C:\Documents and Settings\nbk6513\Local Settings\Temporary Internet Files\Content.IE5\P110BO84\MC900290616[1].wmf"/>
          <p:cNvPicPr>
            <a:picLocks noGrp="1" noChangeAspect="1" noChangeArrowheads="1"/>
          </p:cNvPicPr>
          <p:nvPr>
            <p:ph sz="half" idx="1"/>
          </p:nvPr>
        </p:nvPicPr>
        <p:blipFill>
          <a:blip r:embed="rId3" cstate="print"/>
          <a:srcRect/>
          <a:stretch>
            <a:fillRect/>
          </a:stretch>
        </p:blipFill>
        <p:spPr bwMode="auto">
          <a:xfrm>
            <a:off x="4718584" y="2639839"/>
            <a:ext cx="2824681" cy="264512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543800" cy="1162050"/>
          </a:xfrm>
        </p:spPr>
        <p:txBody>
          <a:bodyPr/>
          <a:lstStyle/>
          <a:p>
            <a:pPr algn="ctr"/>
            <a:r>
              <a:rPr lang="en-US" sz="3200" dirty="0" smtClean="0"/>
              <a:t>Prevention of Laser Accidents/Fires</a:t>
            </a:r>
            <a:endParaRPr lang="en-US" sz="3200" dirty="0"/>
          </a:p>
        </p:txBody>
      </p:sp>
      <p:sp>
        <p:nvSpPr>
          <p:cNvPr id="3" name="Text Placeholder 2"/>
          <p:cNvSpPr>
            <a:spLocks noGrp="1"/>
          </p:cNvSpPr>
          <p:nvPr>
            <p:ph type="body" idx="2"/>
          </p:nvPr>
        </p:nvSpPr>
        <p:spPr>
          <a:xfrm>
            <a:off x="685800" y="1676400"/>
            <a:ext cx="3657600" cy="4572000"/>
          </a:xfrm>
        </p:spPr>
        <p:txBody>
          <a:bodyPr>
            <a:normAutofit lnSpcReduction="10000"/>
          </a:bodyPr>
          <a:lstStyle/>
          <a:p>
            <a:pPr>
              <a:buFont typeface="Arial" pitchFamily="34" charset="0"/>
              <a:buChar char="•"/>
            </a:pPr>
            <a:r>
              <a:rPr lang="en-US" sz="1800" dirty="0" smtClean="0"/>
              <a:t>Wear laser masks and goggles</a:t>
            </a:r>
          </a:p>
          <a:p>
            <a:pPr>
              <a:buFont typeface="Arial" pitchFamily="34" charset="0"/>
              <a:buChar char="•"/>
            </a:pPr>
            <a:r>
              <a:rPr lang="en-US" sz="1800" dirty="0" smtClean="0"/>
              <a:t>Look for “laser in use” warning signs </a:t>
            </a:r>
          </a:p>
          <a:p>
            <a:pPr>
              <a:buFont typeface="Arial" pitchFamily="34" charset="0"/>
              <a:buChar char="•"/>
            </a:pPr>
            <a:r>
              <a:rPr lang="en-US" sz="1800" dirty="0" smtClean="0"/>
              <a:t>Know where the fire extinguisher is and how to use</a:t>
            </a:r>
          </a:p>
          <a:p>
            <a:pPr>
              <a:buFont typeface="Arial" pitchFamily="34" charset="0"/>
              <a:buChar char="•"/>
            </a:pPr>
            <a:r>
              <a:rPr lang="en-US" sz="1800" dirty="0" smtClean="0"/>
              <a:t>Use laser surgical equipment (non-reflective)</a:t>
            </a:r>
          </a:p>
          <a:p>
            <a:pPr>
              <a:buFont typeface="Arial" pitchFamily="34" charset="0"/>
              <a:buChar char="•"/>
            </a:pPr>
            <a:r>
              <a:rPr lang="en-US" sz="1800" dirty="0" smtClean="0"/>
              <a:t>Use smoke evacuator</a:t>
            </a:r>
          </a:p>
          <a:p>
            <a:pPr>
              <a:buFont typeface="Arial" pitchFamily="34" charset="0"/>
              <a:buChar char="•"/>
            </a:pPr>
            <a:r>
              <a:rPr lang="en-US" sz="1800" dirty="0" smtClean="0"/>
              <a:t>Keep control of fluids</a:t>
            </a:r>
          </a:p>
          <a:p>
            <a:pPr>
              <a:buFont typeface="Arial" pitchFamily="34" charset="0"/>
              <a:buChar char="•"/>
            </a:pPr>
            <a:r>
              <a:rPr lang="en-US" sz="1800" dirty="0" smtClean="0"/>
              <a:t>Avoid/report damage to equipment and cords</a:t>
            </a:r>
          </a:p>
          <a:p>
            <a:pPr>
              <a:buFont typeface="Arial" pitchFamily="34" charset="0"/>
              <a:buChar char="•"/>
            </a:pPr>
            <a:r>
              <a:rPr lang="en-US" sz="1800" dirty="0" smtClean="0"/>
              <a:t>Keep laser in standby when not in use</a:t>
            </a:r>
          </a:p>
          <a:p>
            <a:pPr>
              <a:buFont typeface="Arial" pitchFamily="34" charset="0"/>
              <a:buChar char="•"/>
            </a:pPr>
            <a:r>
              <a:rPr lang="en-US" sz="1800" dirty="0" smtClean="0"/>
              <a:t>Anesthesia should use laser safe ET tubes</a:t>
            </a:r>
            <a:endParaRPr lang="en-US" sz="1800" dirty="0"/>
          </a:p>
        </p:txBody>
      </p:sp>
      <p:sp>
        <p:nvSpPr>
          <p:cNvPr id="4" name="Content Placeholder 3"/>
          <p:cNvSpPr>
            <a:spLocks noGrp="1"/>
          </p:cNvSpPr>
          <p:nvPr>
            <p:ph sz="half" idx="1"/>
          </p:nvPr>
        </p:nvSpPr>
        <p:spPr/>
        <p:txBody>
          <a:bodyPr/>
          <a:lstStyle/>
          <a:p>
            <a:endParaRPr lang="en-US" dirty="0"/>
          </a:p>
        </p:txBody>
      </p:sp>
      <p:pic>
        <p:nvPicPr>
          <p:cNvPr id="2050" name="Picture 2" descr="C:\Documents and Settings\nbk6513\Local Settings\Temporary Internet Files\Content.IE5\NMY825T1\MC900397670[1].wmf"/>
          <p:cNvPicPr>
            <a:picLocks noChangeAspect="1" noChangeArrowheads="1"/>
          </p:cNvPicPr>
          <p:nvPr/>
        </p:nvPicPr>
        <p:blipFill>
          <a:blip r:embed="rId3" cstate="print"/>
          <a:srcRect/>
          <a:stretch>
            <a:fillRect/>
          </a:stretch>
        </p:blipFill>
        <p:spPr bwMode="auto">
          <a:xfrm>
            <a:off x="6248400" y="2438400"/>
            <a:ext cx="1814170" cy="1099109"/>
          </a:xfrm>
          <a:prstGeom prst="rect">
            <a:avLst/>
          </a:prstGeom>
          <a:noFill/>
        </p:spPr>
      </p:pic>
      <p:pic>
        <p:nvPicPr>
          <p:cNvPr id="2051" name="Picture 3" descr="C:\Documents and Settings\nbk6513\Local Settings\Temporary Internet Files\Content.IE5\9BY4MMIR\MP900439309[1].jpg"/>
          <p:cNvPicPr>
            <a:picLocks noChangeAspect="1" noChangeArrowheads="1"/>
          </p:cNvPicPr>
          <p:nvPr/>
        </p:nvPicPr>
        <p:blipFill>
          <a:blip r:embed="rId4" cstate="print"/>
          <a:srcRect/>
          <a:stretch>
            <a:fillRect/>
          </a:stretch>
        </p:blipFill>
        <p:spPr bwMode="auto">
          <a:xfrm>
            <a:off x="4648200" y="3429000"/>
            <a:ext cx="2057400" cy="1447800"/>
          </a:xfrm>
          <a:prstGeom prst="rect">
            <a:avLst/>
          </a:prstGeom>
          <a:noFill/>
        </p:spPr>
      </p:pic>
      <p:pic>
        <p:nvPicPr>
          <p:cNvPr id="2052" name="Picture 4" descr="C:\Documents and Settings\nbk6513\Local Settings\Temporary Internet Files\Content.IE5\728IEQW3\MC900441750[1].png"/>
          <p:cNvPicPr>
            <a:picLocks noChangeAspect="1" noChangeArrowheads="1"/>
          </p:cNvPicPr>
          <p:nvPr/>
        </p:nvPicPr>
        <p:blipFill>
          <a:blip r:embed="rId5" cstate="print"/>
          <a:srcRect/>
          <a:stretch>
            <a:fillRect/>
          </a:stretch>
        </p:blipFill>
        <p:spPr bwMode="auto">
          <a:xfrm>
            <a:off x="6400800" y="3962400"/>
            <a:ext cx="2133600" cy="2133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Review</a:t>
            </a:r>
            <a:br>
              <a:rPr lang="en-US" dirty="0" smtClean="0"/>
            </a:br>
            <a:r>
              <a:rPr lang="en-US" sz="2700" dirty="0" smtClean="0"/>
              <a:t>Click to see the answer to each question</a:t>
            </a:r>
            <a:endParaRPr lang="en-US" sz="2700" dirty="0"/>
          </a:p>
        </p:txBody>
      </p:sp>
      <p:sp>
        <p:nvSpPr>
          <p:cNvPr id="6" name="Content Placeholder 5"/>
          <p:cNvSpPr>
            <a:spLocks noGrp="1"/>
          </p:cNvSpPr>
          <p:nvPr>
            <p:ph idx="1"/>
          </p:nvPr>
        </p:nvSpPr>
        <p:spPr/>
        <p:txBody>
          <a:bodyPr/>
          <a:lstStyle/>
          <a:p>
            <a:pPr marL="514350" indent="-514350">
              <a:buNone/>
            </a:pPr>
            <a:r>
              <a:rPr lang="en-US" dirty="0" smtClean="0"/>
              <a:t>1. True or false: You do not need to wear special</a:t>
            </a:r>
          </a:p>
          <a:p>
            <a:pPr>
              <a:buNone/>
            </a:pPr>
            <a:r>
              <a:rPr lang="en-US" dirty="0" smtClean="0"/>
              <a:t>masks when lasers are being used.</a:t>
            </a:r>
          </a:p>
          <a:p>
            <a:r>
              <a:rPr lang="en-US" dirty="0" smtClean="0"/>
              <a:t>False</a:t>
            </a:r>
          </a:p>
          <a:p>
            <a:pPr>
              <a:buNone/>
            </a:pPr>
            <a:endParaRPr lang="en-US" dirty="0" smtClean="0"/>
          </a:p>
          <a:p>
            <a:pPr marL="514350" indent="-514350">
              <a:buNone/>
            </a:pPr>
            <a:r>
              <a:rPr lang="en-US" dirty="0" smtClean="0"/>
              <a:t>2. Name three ways you can prevent fires when laser in use:</a:t>
            </a:r>
          </a:p>
          <a:p>
            <a:r>
              <a:rPr lang="en-US" dirty="0" smtClean="0"/>
              <a:t>Avoid damage to cords</a:t>
            </a:r>
          </a:p>
          <a:p>
            <a:r>
              <a:rPr lang="en-US" dirty="0" smtClean="0"/>
              <a:t>Keep laser from coming into contact with fluids</a:t>
            </a:r>
          </a:p>
          <a:p>
            <a:r>
              <a:rPr lang="en-US" dirty="0" smtClean="0"/>
              <a:t>Keep lasers in stand-by when not in use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linds(horizontal)">
                                      <p:cBhvr>
                                        <p:cTn id="12" dur="10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blinds(horizontal)">
                                      <p:cBhvr>
                                        <p:cTn id="17" dur="10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blinds(horizontal)">
                                      <p:cBhvr>
                                        <p:cTn id="2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620000" cy="1162050"/>
          </a:xfrm>
        </p:spPr>
        <p:txBody>
          <a:bodyPr/>
          <a:lstStyle/>
          <a:p>
            <a:pPr algn="ctr"/>
            <a:r>
              <a:rPr lang="en-US" sz="4000" dirty="0" smtClean="0"/>
              <a:t>Radiation Safety</a:t>
            </a:r>
            <a:endParaRPr lang="en-US" sz="4000" dirty="0"/>
          </a:p>
        </p:txBody>
      </p:sp>
      <p:sp>
        <p:nvSpPr>
          <p:cNvPr id="3" name="Text Placeholder 2"/>
          <p:cNvSpPr>
            <a:spLocks noGrp="1"/>
          </p:cNvSpPr>
          <p:nvPr>
            <p:ph type="body" idx="2"/>
          </p:nvPr>
        </p:nvSpPr>
        <p:spPr>
          <a:xfrm>
            <a:off x="685800" y="1676400"/>
            <a:ext cx="5715000" cy="4572000"/>
          </a:xfrm>
        </p:spPr>
        <p:txBody>
          <a:bodyPr>
            <a:normAutofit lnSpcReduction="10000"/>
          </a:bodyPr>
          <a:lstStyle/>
          <a:p>
            <a:r>
              <a:rPr lang="en-US" sz="2400" dirty="0" smtClean="0"/>
              <a:t>Radiation can be used in healthcare to see internal organs/bones and treat diseases (C-arm, MRI, Cancer therapy)</a:t>
            </a:r>
          </a:p>
          <a:p>
            <a:endParaRPr lang="en-US" sz="2400" dirty="0" smtClean="0"/>
          </a:p>
          <a:p>
            <a:r>
              <a:rPr lang="en-US" sz="2400" dirty="0" smtClean="0"/>
              <a:t>Continued exposure in healthcare setting (scatter- external, patient contact- internal)</a:t>
            </a:r>
          </a:p>
          <a:p>
            <a:endParaRPr lang="en-US" sz="2400" dirty="0" smtClean="0"/>
          </a:p>
          <a:p>
            <a:r>
              <a:rPr lang="en-US" sz="2400" dirty="0" smtClean="0"/>
              <a:t>Look for “radiation in use” warning signs before entering rooms</a:t>
            </a:r>
          </a:p>
          <a:p>
            <a:endParaRPr lang="en-US" sz="2400" dirty="0" smtClean="0"/>
          </a:p>
          <a:p>
            <a:r>
              <a:rPr lang="en-US" sz="2400" dirty="0" smtClean="0"/>
              <a:t> </a:t>
            </a:r>
            <a:endParaRPr lang="en-US" sz="2400" dirty="0"/>
          </a:p>
        </p:txBody>
      </p:sp>
      <p:pic>
        <p:nvPicPr>
          <p:cNvPr id="3074" name="Picture 2" descr="C:\Documents and Settings\nbk6513\Local Settings\Temporary Internet Files\Content.IE5\NMY825T1\MC900056285[1].wmf"/>
          <p:cNvPicPr>
            <a:picLocks noGrp="1" noChangeAspect="1" noChangeArrowheads="1"/>
          </p:cNvPicPr>
          <p:nvPr>
            <p:ph sz="half" idx="1"/>
          </p:nvPr>
        </p:nvPicPr>
        <p:blipFill>
          <a:blip r:embed="rId3" cstate="print"/>
          <a:srcRect/>
          <a:stretch>
            <a:fillRect/>
          </a:stretch>
        </p:blipFill>
        <p:spPr bwMode="auto">
          <a:xfrm>
            <a:off x="6781800" y="5029200"/>
            <a:ext cx="1800454" cy="138348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limit exposure</a:t>
            </a:r>
            <a:endParaRPr lang="en-US" dirty="0"/>
          </a:p>
        </p:txBody>
      </p:sp>
      <p:sp>
        <p:nvSpPr>
          <p:cNvPr id="3" name="Content Placeholder 2"/>
          <p:cNvSpPr>
            <a:spLocks noGrp="1"/>
          </p:cNvSpPr>
          <p:nvPr>
            <p:ph idx="1"/>
          </p:nvPr>
        </p:nvSpPr>
        <p:spPr/>
        <p:txBody>
          <a:bodyPr/>
          <a:lstStyle/>
          <a:p>
            <a:r>
              <a:rPr lang="en-US" sz="3200" dirty="0" smtClean="0">
                <a:solidFill>
                  <a:srgbClr val="FF0000"/>
                </a:solidFill>
              </a:rPr>
              <a:t>Time</a:t>
            </a:r>
            <a:r>
              <a:rPr lang="en-US" dirty="0" smtClean="0"/>
              <a:t>- Limit the time you are exposed</a:t>
            </a:r>
          </a:p>
          <a:p>
            <a:r>
              <a:rPr lang="en-US" sz="3200" dirty="0" smtClean="0">
                <a:solidFill>
                  <a:srgbClr val="FF0000"/>
                </a:solidFill>
              </a:rPr>
              <a:t>Distance</a:t>
            </a:r>
            <a:r>
              <a:rPr lang="en-US" dirty="0" smtClean="0"/>
              <a:t>- Stay as far as away as possible</a:t>
            </a:r>
          </a:p>
          <a:p>
            <a:r>
              <a:rPr lang="en-US" sz="3200" dirty="0" smtClean="0">
                <a:solidFill>
                  <a:srgbClr val="FF0000"/>
                </a:solidFill>
              </a:rPr>
              <a:t>Shielding</a:t>
            </a:r>
            <a:r>
              <a:rPr lang="en-US" dirty="0" smtClean="0"/>
              <a:t>- Wear appropriate lead aprons/shield</a:t>
            </a:r>
          </a:p>
          <a:p>
            <a:endParaRPr lang="en-US" dirty="0" smtClean="0"/>
          </a:p>
          <a:p>
            <a:r>
              <a:rPr lang="en-US" dirty="0" smtClean="0"/>
              <a:t>If available, wear a radiation dosimetry badge to keep track of exposure</a:t>
            </a:r>
          </a:p>
          <a:p>
            <a:endParaRPr lang="en-US" dirty="0" smtClean="0"/>
          </a:p>
          <a:p>
            <a:pPr>
              <a:buNone/>
            </a:pPr>
            <a:endParaRPr lang="en-US" dirty="0"/>
          </a:p>
        </p:txBody>
      </p:sp>
      <p:pic>
        <p:nvPicPr>
          <p:cNvPr id="4098" name="Picture 2" descr="C:\Documents and Settings\nbk6513\Local Settings\Temporary Internet Files\Content.IE5\NMY825T1\MP900341697[1].jpg"/>
          <p:cNvPicPr>
            <a:picLocks noChangeAspect="1" noChangeArrowheads="1"/>
          </p:cNvPicPr>
          <p:nvPr/>
        </p:nvPicPr>
        <p:blipFill>
          <a:blip r:embed="rId3" cstate="print"/>
          <a:srcRect/>
          <a:stretch>
            <a:fillRect/>
          </a:stretch>
        </p:blipFill>
        <p:spPr bwMode="auto">
          <a:xfrm>
            <a:off x="2819400" y="5410200"/>
            <a:ext cx="3429000" cy="1447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 radiation fires</a:t>
            </a:r>
            <a:endParaRPr lang="en-US" dirty="0"/>
          </a:p>
        </p:txBody>
      </p:sp>
      <p:sp>
        <p:nvSpPr>
          <p:cNvPr id="3" name="Content Placeholder 2"/>
          <p:cNvSpPr>
            <a:spLocks noGrp="1"/>
          </p:cNvSpPr>
          <p:nvPr>
            <p:ph idx="1"/>
          </p:nvPr>
        </p:nvSpPr>
        <p:spPr/>
        <p:txBody>
          <a:bodyPr/>
          <a:lstStyle/>
          <a:p>
            <a:r>
              <a:rPr lang="en-US" dirty="0" smtClean="0"/>
              <a:t>Keep devices intact</a:t>
            </a:r>
          </a:p>
          <a:p>
            <a:r>
              <a:rPr lang="en-US" dirty="0" smtClean="0"/>
              <a:t>Monitor equipment for overheating</a:t>
            </a:r>
          </a:p>
          <a:p>
            <a:r>
              <a:rPr lang="en-US" dirty="0" smtClean="0"/>
              <a:t>Avoid contact with fluids</a:t>
            </a:r>
          </a:p>
          <a:p>
            <a:r>
              <a:rPr lang="en-US" dirty="0" smtClean="0"/>
              <a:t>Know the location of fire extinguisher </a:t>
            </a:r>
          </a:p>
          <a:p>
            <a:pPr>
              <a:buNone/>
            </a:pPr>
            <a:endParaRPr lang="en-US" dirty="0"/>
          </a:p>
        </p:txBody>
      </p:sp>
      <p:pic>
        <p:nvPicPr>
          <p:cNvPr id="5123" name="Picture 3" descr="C:\Documents and Settings\nbk6513\Local Settings\Temporary Internet Files\Content.IE5\9BY4MMIR\MC900285910[1].wmf"/>
          <p:cNvPicPr>
            <a:picLocks noChangeAspect="1" noChangeArrowheads="1"/>
          </p:cNvPicPr>
          <p:nvPr/>
        </p:nvPicPr>
        <p:blipFill>
          <a:blip r:embed="rId3" cstate="print"/>
          <a:srcRect/>
          <a:stretch>
            <a:fillRect/>
          </a:stretch>
        </p:blipFill>
        <p:spPr bwMode="auto">
          <a:xfrm>
            <a:off x="3581400" y="4495800"/>
            <a:ext cx="1642262" cy="181325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ctr"/>
            <a:r>
              <a:rPr lang="en-US" dirty="0" smtClean="0"/>
              <a:t>Review</a:t>
            </a:r>
            <a:br>
              <a:rPr lang="en-US" dirty="0" smtClean="0"/>
            </a:br>
            <a:r>
              <a:rPr lang="en-US" sz="2700" dirty="0" smtClean="0"/>
              <a:t>Click to see the answer to each question</a:t>
            </a:r>
            <a:endParaRPr lang="en-US" sz="2700"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1. What are the three necessary points to limiting radiation exposure?</a:t>
            </a:r>
          </a:p>
          <a:p>
            <a:pPr>
              <a:buNone/>
            </a:pPr>
            <a:r>
              <a:rPr lang="en-US" dirty="0" smtClean="0"/>
              <a:t>Time, Distance, Shielding</a:t>
            </a:r>
          </a:p>
          <a:p>
            <a:pPr>
              <a:buNone/>
            </a:pPr>
            <a:endParaRPr lang="en-US" dirty="0" smtClean="0"/>
          </a:p>
          <a:p>
            <a:pPr>
              <a:buNone/>
            </a:pPr>
            <a:r>
              <a:rPr lang="en-US" dirty="0" smtClean="0"/>
              <a:t>2. What is a possible malfunction in radiological equipment that could cause a fire?</a:t>
            </a:r>
          </a:p>
          <a:p>
            <a:pPr>
              <a:buNone/>
            </a:pPr>
            <a:r>
              <a:rPr lang="en-US" dirty="0" smtClean="0"/>
              <a:t>Overheating, Damaged device, Frayed cord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 Safety in Specialty Locations</a:t>
            </a:r>
            <a:endParaRPr lang="en-US" dirty="0"/>
          </a:p>
        </p:txBody>
      </p:sp>
      <p:sp>
        <p:nvSpPr>
          <p:cNvPr id="3" name="Text Placeholder 2"/>
          <p:cNvSpPr>
            <a:spLocks noGrp="1"/>
          </p:cNvSpPr>
          <p:nvPr>
            <p:ph type="body" idx="1"/>
          </p:nvPr>
        </p:nvSpPr>
        <p:spPr>
          <a:xfrm>
            <a:off x="530352" y="2704664"/>
            <a:ext cx="7772400" cy="2553136"/>
          </a:xfrm>
        </p:spPr>
        <p:txBody>
          <a:bodyPr/>
          <a:lstStyle/>
          <a:p>
            <a:pPr algn="ctr"/>
            <a:r>
              <a:rPr lang="en-US" dirty="0" smtClean="0"/>
              <a:t>Surgical Fires</a:t>
            </a:r>
          </a:p>
          <a:p>
            <a:pPr algn="ctr"/>
            <a:r>
              <a:rPr lang="en-US" dirty="0" smtClean="0"/>
              <a:t>Fires in patients’ home</a:t>
            </a:r>
          </a:p>
          <a:p>
            <a:pPr algn="ctr"/>
            <a:endParaRPr lang="en-US" dirty="0"/>
          </a:p>
        </p:txBody>
      </p:sp>
      <p:pic>
        <p:nvPicPr>
          <p:cNvPr id="1026" name="Picture 2" descr="C:\Documents and Settings\nbk6513\Local Settings\Temporary Internet Files\Content.IE5\728IEQW3\MC900056539[1].wmf"/>
          <p:cNvPicPr>
            <a:picLocks noChangeAspect="1" noChangeArrowheads="1"/>
          </p:cNvPicPr>
          <p:nvPr/>
        </p:nvPicPr>
        <p:blipFill>
          <a:blip r:embed="rId3" cstate="print"/>
          <a:srcRect/>
          <a:stretch>
            <a:fillRect/>
          </a:stretch>
        </p:blipFill>
        <p:spPr bwMode="auto">
          <a:xfrm>
            <a:off x="3505200" y="4495800"/>
            <a:ext cx="1982419" cy="183977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Fires in the OR</a:t>
            </a:r>
            <a:endParaRPr lang="en-US" dirty="0"/>
          </a:p>
        </p:txBody>
      </p:sp>
      <p:sp>
        <p:nvSpPr>
          <p:cNvPr id="3" name="Content Placeholder 2"/>
          <p:cNvSpPr>
            <a:spLocks noGrp="1"/>
          </p:cNvSpPr>
          <p:nvPr>
            <p:ph idx="1"/>
          </p:nvPr>
        </p:nvSpPr>
        <p:spPr/>
        <p:txBody>
          <a:bodyPr/>
          <a:lstStyle/>
          <a:p>
            <a:r>
              <a:rPr lang="en-US" dirty="0" smtClean="0"/>
              <a:t>All 3 elements of the fire triangle are present on a normal day in the OR</a:t>
            </a:r>
          </a:p>
          <a:p>
            <a:pPr>
              <a:buNone/>
            </a:pPr>
            <a:endParaRPr lang="en-US" dirty="0" smtClean="0"/>
          </a:p>
          <a:p>
            <a:pPr lvl="1"/>
            <a:r>
              <a:rPr lang="en-US" dirty="0" smtClean="0"/>
              <a:t>Fuel: drapes, towels, plastic</a:t>
            </a:r>
          </a:p>
          <a:p>
            <a:pPr lvl="1"/>
            <a:r>
              <a:rPr lang="en-US" dirty="0" smtClean="0"/>
              <a:t>Heat: ESU, lasers, Argon beams, Microscopes, light sources</a:t>
            </a:r>
          </a:p>
          <a:p>
            <a:pPr lvl="1"/>
            <a:r>
              <a:rPr lang="en-US" dirty="0" smtClean="0"/>
              <a:t>Oxygen: The OR is an oxygen enriched environment: anesthesia machines, OR tanks, Nitrous Oxide  </a:t>
            </a:r>
            <a:endParaRPr lang="en-US" dirty="0"/>
          </a:p>
        </p:txBody>
      </p:sp>
      <p:pic>
        <p:nvPicPr>
          <p:cNvPr id="2053" name="Picture 5" descr="C:\Documents and Settings\nbk6513\Local Settings\Temporary Internet Files\Content.IE5\NMY825T1\MC900287333[1].wmf"/>
          <p:cNvPicPr>
            <a:picLocks noChangeAspect="1" noChangeArrowheads="1"/>
          </p:cNvPicPr>
          <p:nvPr/>
        </p:nvPicPr>
        <p:blipFill>
          <a:blip r:embed="rId3" cstate="print"/>
          <a:srcRect/>
          <a:stretch>
            <a:fillRect/>
          </a:stretch>
        </p:blipFill>
        <p:spPr bwMode="auto">
          <a:xfrm>
            <a:off x="3657600" y="5181600"/>
            <a:ext cx="1525509" cy="1676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 Safety</a:t>
            </a:r>
            <a:endParaRPr lang="en-US" dirty="0"/>
          </a:p>
        </p:txBody>
      </p:sp>
      <p:sp>
        <p:nvSpPr>
          <p:cNvPr id="3" name="Text Placeholder 2"/>
          <p:cNvSpPr>
            <a:spLocks noGrp="1"/>
          </p:cNvSpPr>
          <p:nvPr>
            <p:ph type="body" idx="1"/>
          </p:nvPr>
        </p:nvSpPr>
        <p:spPr>
          <a:xfrm>
            <a:off x="530352" y="2704664"/>
            <a:ext cx="7772400" cy="3924736"/>
          </a:xfrm>
        </p:spPr>
        <p:txBody>
          <a:bodyPr/>
          <a:lstStyle/>
          <a:p>
            <a:pPr algn="ctr"/>
            <a:r>
              <a:rPr lang="en-US" sz="3200" dirty="0" smtClean="0"/>
              <a:t>The Basics</a:t>
            </a:r>
          </a:p>
          <a:p>
            <a:pPr algn="ctr"/>
            <a:endParaRPr lang="en-US" sz="3200" dirty="0" smtClean="0"/>
          </a:p>
          <a:p>
            <a:pPr algn="ctr"/>
            <a:endParaRPr lang="en-US" sz="3200" dirty="0" smtClean="0"/>
          </a:p>
          <a:p>
            <a:pPr algn="ctr"/>
            <a:endParaRPr lang="en-US" dirty="0" smtClean="0"/>
          </a:p>
          <a:p>
            <a:pPr algn="ctr"/>
            <a:endParaRPr lang="en-US" dirty="0" smtClean="0"/>
          </a:p>
          <a:p>
            <a:pPr algn="ctr"/>
            <a:r>
              <a:rPr lang="en-US" dirty="0" smtClean="0"/>
              <a:t>What causes it?</a:t>
            </a:r>
          </a:p>
          <a:p>
            <a:pPr algn="ctr"/>
            <a:r>
              <a:rPr lang="en-US" dirty="0" smtClean="0"/>
              <a:t>How do you prevent it?</a:t>
            </a:r>
            <a:endParaRPr lang="en-US" dirty="0"/>
          </a:p>
        </p:txBody>
      </p:sp>
      <p:pic>
        <p:nvPicPr>
          <p:cNvPr id="8194" name="Picture 2" descr="C:\Documents and Settings\nbk6513\Local Settings\Temporary Internet Files\Content.IE5\NMY825T1\MC900389326[1].wmf"/>
          <p:cNvPicPr>
            <a:picLocks noChangeAspect="1" noChangeArrowheads="1"/>
          </p:cNvPicPr>
          <p:nvPr/>
        </p:nvPicPr>
        <p:blipFill>
          <a:blip r:embed="rId3" cstate="print"/>
          <a:srcRect/>
          <a:stretch>
            <a:fillRect/>
          </a:stretch>
        </p:blipFill>
        <p:spPr bwMode="auto">
          <a:xfrm>
            <a:off x="3733800" y="3352800"/>
            <a:ext cx="1553566" cy="180411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Preventative Measures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Special care in head, neck, and lung cases</a:t>
            </a:r>
          </a:p>
          <a:p>
            <a:r>
              <a:rPr lang="en-US" dirty="0" smtClean="0"/>
              <a:t>Let alcohol preps dry appropriately</a:t>
            </a:r>
          </a:p>
          <a:p>
            <a:r>
              <a:rPr lang="en-US" dirty="0" smtClean="0"/>
              <a:t>Decrease O2 % when possible to 30%</a:t>
            </a:r>
          </a:p>
          <a:p>
            <a:r>
              <a:rPr lang="en-US" dirty="0" smtClean="0"/>
              <a:t>Decrease O2 for at least a minute before using ESU and other devices</a:t>
            </a:r>
          </a:p>
          <a:p>
            <a:r>
              <a:rPr lang="en-US" dirty="0" smtClean="0"/>
              <a:t>Use moist sponges</a:t>
            </a:r>
          </a:p>
          <a:p>
            <a:r>
              <a:rPr lang="en-US" dirty="0" smtClean="0"/>
              <a:t>Cover patient’s facial hair with non-flammable jelly</a:t>
            </a:r>
          </a:p>
          <a:p>
            <a:r>
              <a:rPr lang="en-US" dirty="0" smtClean="0"/>
              <a:t>Keep sterile water on back table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Preventative Measures (cont)</a:t>
            </a:r>
            <a:endParaRPr lang="en-US" dirty="0"/>
          </a:p>
        </p:txBody>
      </p:sp>
      <p:sp>
        <p:nvSpPr>
          <p:cNvPr id="3" name="Content Placeholder 2"/>
          <p:cNvSpPr>
            <a:spLocks noGrp="1"/>
          </p:cNvSpPr>
          <p:nvPr>
            <p:ph idx="1"/>
          </p:nvPr>
        </p:nvSpPr>
        <p:spPr/>
        <p:txBody>
          <a:bodyPr/>
          <a:lstStyle/>
          <a:p>
            <a:r>
              <a:rPr lang="en-US" dirty="0" smtClean="0"/>
              <a:t>Only use ESU or lasers when tip is in view</a:t>
            </a:r>
          </a:p>
          <a:p>
            <a:r>
              <a:rPr lang="en-US" dirty="0" smtClean="0"/>
              <a:t>Keep  all electrical equipment in standby when not in use, when possible</a:t>
            </a:r>
          </a:p>
          <a:p>
            <a:r>
              <a:rPr lang="en-US" dirty="0" smtClean="0"/>
              <a:t>Keep bovie pencils in provided holsters when not in use and don’t coil wires around clamps</a:t>
            </a:r>
          </a:p>
          <a:p>
            <a:r>
              <a:rPr lang="en-US" dirty="0" smtClean="0"/>
              <a:t>Use shielded bovie tips when necessary, don’t create your own with rubber catheters</a:t>
            </a:r>
          </a:p>
          <a:p>
            <a:r>
              <a:rPr lang="en-US" dirty="0" smtClean="0"/>
              <a:t>Check connections on light sources and never lay an active light on the surgical drapes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Preventative Measures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lowest setting possible on ESU</a:t>
            </a:r>
          </a:p>
          <a:p>
            <a:r>
              <a:rPr lang="en-US" dirty="0" smtClean="0"/>
              <a:t>Use return electrodes for ESU and other devices properly</a:t>
            </a:r>
          </a:p>
          <a:p>
            <a:r>
              <a:rPr lang="en-US" dirty="0" smtClean="0"/>
              <a:t>Use laser safe ET tubes when appropriate</a:t>
            </a:r>
          </a:p>
          <a:p>
            <a:r>
              <a:rPr lang="en-US" dirty="0" smtClean="0"/>
              <a:t>Do not silence alarms</a:t>
            </a:r>
          </a:p>
          <a:p>
            <a:r>
              <a:rPr lang="en-US" dirty="0" smtClean="0"/>
              <a:t>Have regular fire drills and device use and fire prevention in-services</a:t>
            </a:r>
          </a:p>
          <a:p>
            <a:endParaRPr lang="en-US" dirty="0" smtClean="0"/>
          </a:p>
          <a:p>
            <a:endParaRPr lang="en-US" dirty="0" smtClean="0"/>
          </a:p>
          <a:p>
            <a:r>
              <a:rPr lang="en-US" dirty="0" smtClean="0"/>
              <a:t>Refer to AORN Guidance Statement: Fire Prevention in the Operating Room</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to do if there is a fire in the OR</a:t>
            </a:r>
            <a:endParaRPr lang="en-US" dirty="0"/>
          </a:p>
        </p:txBody>
      </p:sp>
      <p:sp>
        <p:nvSpPr>
          <p:cNvPr id="3" name="Content Placeholder 2"/>
          <p:cNvSpPr>
            <a:spLocks noGrp="1"/>
          </p:cNvSpPr>
          <p:nvPr>
            <p:ph idx="1"/>
          </p:nvPr>
        </p:nvSpPr>
        <p:spPr/>
        <p:txBody>
          <a:bodyPr/>
          <a:lstStyle/>
          <a:p>
            <a:r>
              <a:rPr lang="en-US" dirty="0" smtClean="0"/>
              <a:t>Stop the oxygen and go to room air</a:t>
            </a:r>
          </a:p>
          <a:p>
            <a:r>
              <a:rPr lang="en-US" dirty="0" smtClean="0"/>
              <a:t>If the fire is small, smother it</a:t>
            </a:r>
          </a:p>
          <a:p>
            <a:r>
              <a:rPr lang="en-US" dirty="0" smtClean="0"/>
              <a:t>If the fire is large, remove the drapes</a:t>
            </a:r>
          </a:p>
          <a:p>
            <a:r>
              <a:rPr lang="en-US" dirty="0" smtClean="0"/>
              <a:t>Pour water on the site</a:t>
            </a:r>
          </a:p>
          <a:p>
            <a:r>
              <a:rPr lang="en-US" dirty="0" smtClean="0"/>
              <a:t>Get a fire extinguisher and activate the alarm</a:t>
            </a:r>
          </a:p>
          <a:p>
            <a:r>
              <a:rPr lang="en-US" dirty="0" smtClean="0"/>
              <a:t>Deal with injuries or evacuate the room</a:t>
            </a:r>
          </a:p>
        </p:txBody>
      </p:sp>
      <p:pic>
        <p:nvPicPr>
          <p:cNvPr id="3074" name="Picture 2" descr="C:\Documents and Settings\nbk6513\Local Settings\Temporary Internet Files\Content.IE5\9BY4MMIR\MC900383598[1].wmf"/>
          <p:cNvPicPr>
            <a:picLocks noChangeAspect="1" noChangeArrowheads="1"/>
          </p:cNvPicPr>
          <p:nvPr/>
        </p:nvPicPr>
        <p:blipFill>
          <a:blip r:embed="rId3" cstate="print"/>
          <a:srcRect/>
          <a:stretch>
            <a:fillRect/>
          </a:stretch>
        </p:blipFill>
        <p:spPr bwMode="auto">
          <a:xfrm>
            <a:off x="3505200" y="4953000"/>
            <a:ext cx="1752600" cy="131003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391400" cy="1162050"/>
          </a:xfrm>
        </p:spPr>
        <p:txBody>
          <a:bodyPr/>
          <a:lstStyle/>
          <a:p>
            <a:pPr algn="ctr"/>
            <a:r>
              <a:rPr lang="en-US" dirty="0" smtClean="0"/>
              <a:t>Fire Safety Video</a:t>
            </a:r>
            <a:endParaRPr lang="en-US" dirty="0"/>
          </a:p>
        </p:txBody>
      </p:sp>
      <p:sp>
        <p:nvSpPr>
          <p:cNvPr id="3" name="Text Placeholder 2"/>
          <p:cNvSpPr>
            <a:spLocks noGrp="1"/>
          </p:cNvSpPr>
          <p:nvPr>
            <p:ph type="body" idx="2"/>
          </p:nvPr>
        </p:nvSpPr>
        <p:spPr>
          <a:xfrm>
            <a:off x="304800" y="1676400"/>
            <a:ext cx="2667000" cy="4572000"/>
          </a:xfrm>
        </p:spPr>
        <p:txBody>
          <a:bodyPr>
            <a:normAutofit/>
          </a:bodyPr>
          <a:lstStyle/>
          <a:p>
            <a:r>
              <a:rPr lang="en-US" sz="1800" dirty="0" smtClean="0"/>
              <a:t>The Anesthesia Patient Safety Foundation has provided an 18 minute   video  that demonstrates all the techniques we just discussed.</a:t>
            </a:r>
          </a:p>
          <a:p>
            <a:endParaRPr lang="en-US" sz="1800" dirty="0" smtClean="0"/>
          </a:p>
          <a:p>
            <a:r>
              <a:rPr lang="en-US" sz="1800" dirty="0" smtClean="0"/>
              <a:t>Please double click on the black box to the right to watch the video.</a:t>
            </a:r>
          </a:p>
          <a:p>
            <a:endParaRPr lang="en-US" sz="1800" dirty="0" smtClean="0"/>
          </a:p>
          <a:p>
            <a:endParaRPr lang="en-US" sz="1800" dirty="0" smtClean="0"/>
          </a:p>
          <a:p>
            <a:endParaRPr lang="en-US" sz="1800" dirty="0"/>
          </a:p>
        </p:txBody>
      </p:sp>
      <p:pic>
        <p:nvPicPr>
          <p:cNvPr id="6" name="fireSafety.wmv">
            <a:hlinkClick r:id="" action="ppaction://media"/>
          </p:cNvPr>
          <p:cNvPicPr>
            <a:picLocks noGrp="1" noRot="1" noChangeAspect="1"/>
          </p:cNvPicPr>
          <p:nvPr>
            <p:ph sz="half" idx="1"/>
            <a:videoFile r:link="rId1"/>
          </p:nvPr>
        </p:nvPicPr>
        <p:blipFill>
          <a:blip r:embed="rId4" cstate="print"/>
          <a:stretch>
            <a:fillRect/>
          </a:stretch>
        </p:blipFill>
        <p:spPr>
          <a:xfrm>
            <a:off x="3082925" y="224790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Resources</a:t>
            </a:r>
            <a:endParaRPr lang="en-US" dirty="0"/>
          </a:p>
        </p:txBody>
      </p:sp>
      <p:sp>
        <p:nvSpPr>
          <p:cNvPr id="3" name="Text Placeholder 2"/>
          <p:cNvSpPr>
            <a:spLocks noGrp="1"/>
          </p:cNvSpPr>
          <p:nvPr>
            <p:ph type="body" idx="2"/>
          </p:nvPr>
        </p:nvSpPr>
        <p:spPr>
          <a:xfrm>
            <a:off x="457200" y="1676400"/>
            <a:ext cx="2971800" cy="3733800"/>
          </a:xfrm>
        </p:spPr>
        <p:txBody>
          <a:bodyPr>
            <a:normAutofit/>
          </a:bodyPr>
          <a:lstStyle/>
          <a:p>
            <a:pPr algn="ctr"/>
            <a:endParaRPr lang="en-US" sz="2400" dirty="0" smtClean="0">
              <a:solidFill>
                <a:schemeClr val="accent1"/>
              </a:solidFill>
            </a:endParaRPr>
          </a:p>
          <a:p>
            <a:pPr algn="ctr"/>
            <a:endParaRPr lang="en-US" sz="2400" dirty="0" smtClean="0">
              <a:solidFill>
                <a:schemeClr val="accent1"/>
              </a:solidFill>
            </a:endParaRPr>
          </a:p>
          <a:p>
            <a:pPr algn="ctr"/>
            <a:r>
              <a:rPr lang="en-US" sz="2400" dirty="0" smtClean="0">
                <a:solidFill>
                  <a:schemeClr val="accent1"/>
                </a:solidFill>
              </a:rPr>
              <a:t>ECRI poster</a:t>
            </a:r>
          </a:p>
          <a:p>
            <a:pPr algn="ctr"/>
            <a:r>
              <a:rPr lang="en-US" sz="1800" dirty="0" smtClean="0"/>
              <a:t>The Emergency Care Research Institute (ERCI) is a non-profit agency that helps manage safe medical equipment use. </a:t>
            </a:r>
          </a:p>
          <a:p>
            <a:endParaRPr lang="en-US" sz="1800" dirty="0" smtClean="0"/>
          </a:p>
          <a:p>
            <a:endParaRPr lang="en-US" sz="1800" dirty="0"/>
          </a:p>
        </p:txBody>
      </p:sp>
      <p:graphicFrame>
        <p:nvGraphicFramePr>
          <p:cNvPr id="5" name="Content Placeholder 4"/>
          <p:cNvGraphicFramePr>
            <a:graphicFrameLocks noGrp="1" noChangeAspect="1"/>
          </p:cNvGraphicFramePr>
          <p:nvPr>
            <p:ph sz="half" idx="1"/>
          </p:nvPr>
        </p:nvGraphicFramePr>
        <p:xfrm>
          <a:off x="3886200" y="457200"/>
          <a:ext cx="4720563" cy="6019800"/>
        </p:xfrm>
        <a:graphic>
          <a:graphicData uri="http://schemas.openxmlformats.org/presentationml/2006/ole">
            <mc:AlternateContent xmlns:mc="http://schemas.openxmlformats.org/markup-compatibility/2006">
              <mc:Choice xmlns:v="urn:schemas-microsoft-com:vml" Requires="v">
                <p:oleObj spid="_x0000_s4100" name="Acrobat Document" r:id="rId4" imgW="6230220" imgH="7942857" progId="AcroExch.Document.7">
                  <p:embed/>
                </p:oleObj>
              </mc:Choice>
              <mc:Fallback>
                <p:oleObj name="Acrobat Document" r:id="rId4" imgW="6230220" imgH="7942857" progId="AcroExch.Document.7">
                  <p:embed/>
                  <p:pic>
                    <p:nvPicPr>
                      <p:cNvPr id="0" name="Content Placeholde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57200"/>
                        <a:ext cx="4720563" cy="601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Review</a:t>
            </a:r>
            <a:r>
              <a:rPr lang="en-US" dirty="0" smtClean="0"/>
              <a:t/>
            </a:r>
            <a:br>
              <a:rPr lang="en-US" dirty="0" smtClean="0"/>
            </a:br>
            <a:r>
              <a:rPr lang="en-US" sz="2200" dirty="0" smtClean="0"/>
              <a:t>Click to see the answer to each question</a:t>
            </a:r>
            <a:endParaRPr lang="en-US" sz="2200" dirty="0"/>
          </a:p>
        </p:txBody>
      </p:sp>
      <p:sp>
        <p:nvSpPr>
          <p:cNvPr id="3" name="Content Placeholder 2"/>
          <p:cNvSpPr>
            <a:spLocks noGrp="1"/>
          </p:cNvSpPr>
          <p:nvPr>
            <p:ph idx="1"/>
          </p:nvPr>
        </p:nvSpPr>
        <p:spPr/>
        <p:txBody>
          <a:bodyPr/>
          <a:lstStyle/>
          <a:p>
            <a:r>
              <a:rPr lang="en-US" dirty="0" smtClean="0"/>
              <a:t>Name 6 preventative measures to decrease the risk of fire in the OR</a:t>
            </a:r>
          </a:p>
          <a:p>
            <a:pPr lvl="1"/>
            <a:r>
              <a:rPr lang="en-US" dirty="0" smtClean="0"/>
              <a:t>Use holster provided with bovie pencils</a:t>
            </a:r>
          </a:p>
          <a:p>
            <a:pPr lvl="1"/>
            <a:r>
              <a:rPr lang="en-US" dirty="0" smtClean="0"/>
              <a:t>Keep devices on stand-by when possible</a:t>
            </a:r>
          </a:p>
          <a:p>
            <a:pPr lvl="1"/>
            <a:r>
              <a:rPr lang="en-US" dirty="0" smtClean="0"/>
              <a:t>Only use devices when you can see the tip</a:t>
            </a:r>
          </a:p>
          <a:p>
            <a:pPr lvl="1"/>
            <a:r>
              <a:rPr lang="en-US" dirty="0" smtClean="0"/>
              <a:t>Do not use “home-made” shields on bovie pencil tips</a:t>
            </a:r>
          </a:p>
          <a:p>
            <a:pPr lvl="1"/>
            <a:r>
              <a:rPr lang="en-US" dirty="0" smtClean="0"/>
              <a:t>Let alcohol preps completely dry</a:t>
            </a:r>
          </a:p>
          <a:p>
            <a:pPr lvl="1"/>
            <a:r>
              <a:rPr lang="en-US" dirty="0" smtClean="0"/>
              <a:t>Limit concentration of oxygen as much as possible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085088"/>
          </a:xfrm>
        </p:spPr>
        <p:txBody>
          <a:bodyPr>
            <a:noAutofit/>
          </a:bodyPr>
          <a:lstStyle/>
          <a:p>
            <a:pPr algn="ctr"/>
            <a:r>
              <a:rPr lang="en-US" sz="4000" dirty="0" smtClean="0"/>
              <a:t>Fire Prevention in Patient’s Homes</a:t>
            </a:r>
            <a:endParaRPr lang="en-US" sz="4000" dirty="0"/>
          </a:p>
        </p:txBody>
      </p:sp>
      <p:sp>
        <p:nvSpPr>
          <p:cNvPr id="5" name="Content Placeholder 4"/>
          <p:cNvSpPr>
            <a:spLocks noGrp="1"/>
          </p:cNvSpPr>
          <p:nvPr>
            <p:ph idx="1"/>
          </p:nvPr>
        </p:nvSpPr>
        <p:spPr/>
        <p:txBody>
          <a:bodyPr/>
          <a:lstStyle/>
          <a:p>
            <a:r>
              <a:rPr lang="en-US" dirty="0" smtClean="0"/>
              <a:t>Several medical devices can be set up for home health use (carry same risks as any electrical device)</a:t>
            </a:r>
          </a:p>
          <a:p>
            <a:r>
              <a:rPr lang="en-US" dirty="0" smtClean="0"/>
              <a:t>Risks associated with oxygen therapy at home</a:t>
            </a:r>
          </a:p>
          <a:p>
            <a:r>
              <a:rPr lang="en-US" dirty="0" smtClean="0"/>
              <a:t>Fire extinguishers for home use</a:t>
            </a:r>
          </a:p>
          <a:p>
            <a:pPr>
              <a:buNone/>
            </a:pPr>
            <a:endParaRPr lang="en-US" dirty="0"/>
          </a:p>
        </p:txBody>
      </p:sp>
      <p:pic>
        <p:nvPicPr>
          <p:cNvPr id="6146" name="Picture 2" descr="C:\Documents and Settings\nbk6513\Local Settings\Temporary Internet Files\Content.IE5\728IEQW3\MC900287186[1].wmf"/>
          <p:cNvPicPr>
            <a:picLocks noChangeAspect="1" noChangeArrowheads="1"/>
          </p:cNvPicPr>
          <p:nvPr/>
        </p:nvPicPr>
        <p:blipFill>
          <a:blip r:embed="rId3" cstate="print"/>
          <a:srcRect/>
          <a:stretch>
            <a:fillRect/>
          </a:stretch>
        </p:blipFill>
        <p:spPr bwMode="auto">
          <a:xfrm>
            <a:off x="3581400" y="4419600"/>
            <a:ext cx="1788059" cy="189217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 Risks at Home</a:t>
            </a:r>
            <a:endParaRPr lang="en-US" dirty="0"/>
          </a:p>
        </p:txBody>
      </p:sp>
      <p:sp>
        <p:nvSpPr>
          <p:cNvPr id="3" name="Content Placeholder 2"/>
          <p:cNvSpPr>
            <a:spLocks noGrp="1"/>
          </p:cNvSpPr>
          <p:nvPr>
            <p:ph idx="1"/>
          </p:nvPr>
        </p:nvSpPr>
        <p:spPr/>
        <p:txBody>
          <a:bodyPr/>
          <a:lstStyle/>
          <a:p>
            <a:r>
              <a:rPr lang="en-US" dirty="0" smtClean="0"/>
              <a:t>Oxygen therapy- smoking, candles, stoves, heaters, sparks from equipment, hairspray or other flammable cosmetic items</a:t>
            </a:r>
          </a:p>
          <a:p>
            <a:r>
              <a:rPr lang="en-US" dirty="0" smtClean="0"/>
              <a:t>Malfunctions in equipment</a:t>
            </a:r>
          </a:p>
          <a:p>
            <a:r>
              <a:rPr lang="en-US" dirty="0" smtClean="0"/>
              <a:t>Covering devices or exposure to fluids</a:t>
            </a:r>
          </a:p>
          <a:p>
            <a:r>
              <a:rPr lang="en-US" dirty="0" smtClean="0"/>
              <a:t>Damage to devices or oxygen tanks (explosion)</a:t>
            </a:r>
          </a:p>
          <a:p>
            <a:endParaRPr lang="en-US" dirty="0"/>
          </a:p>
        </p:txBody>
      </p:sp>
      <p:pic>
        <p:nvPicPr>
          <p:cNvPr id="8194" name="Picture 2" descr="C:\Documents and Settings\nbk6513\Local Settings\Temporary Internet Files\Content.IE5\728IEQW3\MP900442560[1].jpg"/>
          <p:cNvPicPr>
            <a:picLocks noChangeAspect="1" noChangeArrowheads="1"/>
          </p:cNvPicPr>
          <p:nvPr/>
        </p:nvPicPr>
        <p:blipFill>
          <a:blip r:embed="rId3" cstate="print"/>
          <a:srcRect/>
          <a:stretch>
            <a:fillRect/>
          </a:stretch>
        </p:blipFill>
        <p:spPr bwMode="auto">
          <a:xfrm>
            <a:off x="3124200" y="4724400"/>
            <a:ext cx="2517648" cy="177088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If there is a fire…</a:t>
            </a:r>
            <a:endParaRPr lang="en-US" dirty="0"/>
          </a:p>
        </p:txBody>
      </p:sp>
      <p:sp>
        <p:nvSpPr>
          <p:cNvPr id="3" name="Content Placeholder 2"/>
          <p:cNvSpPr>
            <a:spLocks noGrp="1"/>
          </p:cNvSpPr>
          <p:nvPr>
            <p:ph idx="1"/>
          </p:nvPr>
        </p:nvSpPr>
        <p:spPr/>
        <p:txBody>
          <a:bodyPr/>
          <a:lstStyle/>
          <a:p>
            <a:r>
              <a:rPr lang="en-US" dirty="0" smtClean="0"/>
              <a:t>If possible, unplug malfunctioning device</a:t>
            </a:r>
          </a:p>
          <a:p>
            <a:r>
              <a:rPr lang="en-US" dirty="0" smtClean="0"/>
              <a:t>Turn off oxygen if in use</a:t>
            </a:r>
          </a:p>
          <a:p>
            <a:r>
              <a:rPr lang="en-US" dirty="0" smtClean="0"/>
              <a:t>Stop, drop, and roll</a:t>
            </a:r>
          </a:p>
          <a:p>
            <a:r>
              <a:rPr lang="en-US" dirty="0" smtClean="0"/>
              <a:t>Call 911- activate fire alarm if available</a:t>
            </a:r>
          </a:p>
          <a:p>
            <a:r>
              <a:rPr lang="en-US" dirty="0" smtClean="0"/>
              <a:t>Close the door where fire is located</a:t>
            </a:r>
          </a:p>
          <a:p>
            <a:r>
              <a:rPr lang="en-US" dirty="0" smtClean="0"/>
              <a:t>If possible, extinguish the fire </a:t>
            </a:r>
            <a:endParaRPr lang="en-US" dirty="0"/>
          </a:p>
        </p:txBody>
      </p:sp>
      <p:pic>
        <p:nvPicPr>
          <p:cNvPr id="7170" name="Picture 2" descr="C:\Documents and Settings\nbk6513\Local Settings\Temporary Internet Files\Content.IE5\9BY4MMIR\MP900442415[1].jpg"/>
          <p:cNvPicPr>
            <a:picLocks noChangeAspect="1" noChangeArrowheads="1"/>
          </p:cNvPicPr>
          <p:nvPr/>
        </p:nvPicPr>
        <p:blipFill>
          <a:blip r:embed="rId3" cstate="print"/>
          <a:srcRect/>
          <a:stretch>
            <a:fillRect/>
          </a:stretch>
        </p:blipFill>
        <p:spPr bwMode="auto">
          <a:xfrm>
            <a:off x="6324600" y="4876800"/>
            <a:ext cx="2524715" cy="16781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2819400" cy="914400"/>
          </a:xfrm>
        </p:spPr>
        <p:txBody>
          <a:bodyPr/>
          <a:lstStyle/>
          <a:p>
            <a:pPr algn="ctr"/>
            <a:r>
              <a:rPr lang="en-US" dirty="0" smtClean="0"/>
              <a:t>How do fires start?</a:t>
            </a:r>
            <a:endParaRPr lang="en-US" dirty="0"/>
          </a:p>
        </p:txBody>
      </p:sp>
      <p:sp>
        <p:nvSpPr>
          <p:cNvPr id="3" name="Text Placeholder 2"/>
          <p:cNvSpPr>
            <a:spLocks noGrp="1"/>
          </p:cNvSpPr>
          <p:nvPr>
            <p:ph type="body" sz="half" idx="2"/>
          </p:nvPr>
        </p:nvSpPr>
        <p:spPr>
          <a:xfrm>
            <a:off x="609600" y="1447800"/>
            <a:ext cx="2209800" cy="4648200"/>
          </a:xfrm>
        </p:spPr>
        <p:txBody>
          <a:bodyPr>
            <a:normAutofit/>
          </a:bodyPr>
          <a:lstStyle/>
          <a:p>
            <a:endParaRPr lang="en-US" dirty="0" smtClean="0"/>
          </a:p>
          <a:p>
            <a:pPr algn="ctr"/>
            <a:r>
              <a:rPr lang="en-US" dirty="0" smtClean="0"/>
              <a:t>Three things are needed for a fire to occur:</a:t>
            </a:r>
          </a:p>
          <a:p>
            <a:pPr marL="342900" indent="-342900">
              <a:buFont typeface="+mj-lt"/>
              <a:buAutoNum type="arabicPeriod"/>
            </a:pPr>
            <a:r>
              <a:rPr lang="en-US" dirty="0" smtClean="0"/>
              <a:t>Oxygen</a:t>
            </a:r>
          </a:p>
          <a:p>
            <a:pPr marL="342900" indent="-342900">
              <a:buFont typeface="+mj-lt"/>
              <a:buAutoNum type="arabicPeriod"/>
            </a:pPr>
            <a:r>
              <a:rPr lang="en-US" dirty="0" smtClean="0"/>
              <a:t>Heat</a:t>
            </a:r>
          </a:p>
          <a:p>
            <a:pPr marL="342900" indent="-342900">
              <a:buFont typeface="+mj-lt"/>
              <a:buAutoNum type="arabicPeriod"/>
            </a:pPr>
            <a:r>
              <a:rPr lang="en-US" dirty="0" smtClean="0"/>
              <a:t>Fuel</a:t>
            </a:r>
          </a:p>
          <a:p>
            <a:pPr marL="342900" indent="-342900" algn="ctr"/>
            <a:endParaRPr lang="en-US" dirty="0" smtClean="0"/>
          </a:p>
          <a:p>
            <a:pPr marL="342900" indent="-342900" algn="ctr"/>
            <a:endParaRPr lang="en-US" dirty="0" smtClean="0"/>
          </a:p>
          <a:p>
            <a:pPr marL="342900" indent="-342900" algn="ctr"/>
            <a:r>
              <a:rPr lang="en-US" dirty="0" smtClean="0"/>
              <a:t>This is know as the </a:t>
            </a:r>
          </a:p>
          <a:p>
            <a:pPr marL="342900" indent="-342900" algn="ctr"/>
            <a:r>
              <a:rPr lang="en-US" u="sng" dirty="0" smtClean="0">
                <a:solidFill>
                  <a:srgbClr val="FF0000"/>
                </a:solidFill>
                <a:latin typeface="Adobe Gothic Std B" pitchFamily="34" charset="-128"/>
                <a:ea typeface="Adobe Gothic Std B" pitchFamily="34" charset="-128"/>
              </a:rPr>
              <a:t>fire triangle</a:t>
            </a:r>
            <a:r>
              <a:rPr lang="en-US" dirty="0" smtClean="0"/>
              <a:t>.</a:t>
            </a:r>
          </a:p>
          <a:p>
            <a:pPr marL="342900" indent="-342900"/>
            <a:endParaRPr lang="en-US" dirty="0" smtClean="0"/>
          </a:p>
          <a:p>
            <a:pPr marL="342900" indent="-342900"/>
            <a:endParaRPr lang="en-US" dirty="0" smtClean="0"/>
          </a:p>
          <a:p>
            <a:pPr marL="342900" indent="-342900" algn="ctr"/>
            <a:endParaRPr lang="en-US" dirty="0" smtClean="0"/>
          </a:p>
          <a:p>
            <a:pPr marL="342900" indent="-342900" algn="ctr"/>
            <a:endParaRPr lang="en-US" dirty="0" smtClean="0"/>
          </a:p>
          <a:p>
            <a:pPr marL="342900" indent="-342900" algn="ctr"/>
            <a:r>
              <a:rPr lang="en-US" dirty="0" smtClean="0"/>
              <a:t>      A fire will not occur unless all                   three elements exist at the right time in the right amounts</a:t>
            </a:r>
            <a:endParaRPr lang="en-US" dirty="0"/>
          </a:p>
        </p:txBody>
      </p:sp>
      <p:pic>
        <p:nvPicPr>
          <p:cNvPr id="5" name="Content Placeholder 4" descr="220px-Fire_triangle_svg.png"/>
          <p:cNvPicPr>
            <a:picLocks noGrp="1" noChangeAspect="1"/>
          </p:cNvPicPr>
          <p:nvPr>
            <p:ph type="pic" idx="1"/>
          </p:nvPr>
        </p:nvPicPr>
        <p:blipFill>
          <a:blip r:embed="rId3" cstate="print"/>
          <a:srcRect t="1236" b="1236"/>
          <a:stretch>
            <a:fillRect/>
          </a:stretch>
        </p:blipFill>
        <p:spPr/>
      </p:pic>
      <p:pic>
        <p:nvPicPr>
          <p:cNvPr id="1026" name="Picture 2" descr="C:\Documents and Settings\MDC\Local Settings\Temporary Internet Files\Content.IE5\1OMFQ6P9\MC900405972[1].wmf"/>
          <p:cNvPicPr>
            <a:picLocks noChangeAspect="1" noChangeArrowheads="1"/>
          </p:cNvPicPr>
          <p:nvPr/>
        </p:nvPicPr>
        <p:blipFill>
          <a:blip r:embed="rId4" cstate="print"/>
          <a:srcRect/>
          <a:stretch>
            <a:fillRect/>
          </a:stretch>
        </p:blipFill>
        <p:spPr bwMode="auto">
          <a:xfrm>
            <a:off x="152400" y="4648200"/>
            <a:ext cx="864108" cy="888797"/>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dirty="0" smtClean="0"/>
              <a:t>Review</a:t>
            </a:r>
            <a:r>
              <a:rPr lang="en-US" dirty="0" smtClean="0"/>
              <a:t/>
            </a:r>
            <a:br>
              <a:rPr lang="en-US" dirty="0" smtClean="0"/>
            </a:br>
            <a:r>
              <a:rPr lang="en-US" sz="2700" dirty="0" smtClean="0"/>
              <a:t>Click to see the answer to each question</a:t>
            </a:r>
            <a:endParaRPr lang="en-US" sz="2700" dirty="0"/>
          </a:p>
        </p:txBody>
      </p:sp>
      <p:sp>
        <p:nvSpPr>
          <p:cNvPr id="3" name="Content Placeholder 2"/>
          <p:cNvSpPr>
            <a:spLocks noGrp="1"/>
          </p:cNvSpPr>
          <p:nvPr>
            <p:ph idx="1"/>
          </p:nvPr>
        </p:nvSpPr>
        <p:spPr/>
        <p:txBody>
          <a:bodyPr/>
          <a:lstStyle/>
          <a:p>
            <a:r>
              <a:rPr lang="en-US" dirty="0" smtClean="0"/>
              <a:t>What are 3 items unique to the home setting that can increase fire risks?</a:t>
            </a:r>
          </a:p>
          <a:p>
            <a:pPr lvl="1"/>
            <a:r>
              <a:rPr lang="en-US" dirty="0" smtClean="0"/>
              <a:t>Candles</a:t>
            </a:r>
          </a:p>
          <a:p>
            <a:pPr lvl="1"/>
            <a:r>
              <a:rPr lang="en-US" dirty="0" smtClean="0"/>
              <a:t> Hairspray</a:t>
            </a:r>
          </a:p>
          <a:p>
            <a:pPr lvl="1"/>
            <a:r>
              <a:rPr lang="en-US" dirty="0" smtClean="0"/>
              <a:t>Cooking Stove</a:t>
            </a:r>
            <a:endParaRPr lang="en-US" dirty="0"/>
          </a:p>
        </p:txBody>
      </p:sp>
      <p:pic>
        <p:nvPicPr>
          <p:cNvPr id="10242" name="Picture 2" descr="C:\Program Files\Microsoft Office\MEDIA\CAGCAT10\j0185604.wmf"/>
          <p:cNvPicPr>
            <a:picLocks noChangeAspect="1" noChangeArrowheads="1"/>
          </p:cNvPicPr>
          <p:nvPr/>
        </p:nvPicPr>
        <p:blipFill>
          <a:blip r:embed="rId3" cstate="print"/>
          <a:srcRect/>
          <a:stretch>
            <a:fillRect/>
          </a:stretch>
        </p:blipFill>
        <p:spPr bwMode="auto">
          <a:xfrm>
            <a:off x="3810000" y="4724400"/>
            <a:ext cx="1371600" cy="13807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pic>
        <p:nvPicPr>
          <p:cNvPr id="9218" name="Picture 2" descr="C:\Documents and Settings\nbk6513\Local Settings\Temporary Internet Files\Content.IE5\9BY4MMIR\MP900444431[1].jpg"/>
          <p:cNvPicPr>
            <a:picLocks noGrp="1" noChangeAspect="1" noChangeArrowheads="1"/>
          </p:cNvPicPr>
          <p:nvPr>
            <p:ph idx="1"/>
          </p:nvPr>
        </p:nvPicPr>
        <p:blipFill>
          <a:blip r:embed="rId3" cstate="print"/>
          <a:srcRect/>
          <a:stretch>
            <a:fillRect/>
          </a:stretch>
        </p:blipFill>
        <p:spPr bwMode="auto">
          <a:xfrm>
            <a:off x="304800" y="1447800"/>
            <a:ext cx="2404548" cy="1600200"/>
          </a:xfrm>
          <a:prstGeom prst="rect">
            <a:avLst/>
          </a:prstGeom>
          <a:noFill/>
        </p:spPr>
      </p:pic>
      <p:pic>
        <p:nvPicPr>
          <p:cNvPr id="9219" name="Picture 3" descr="C:\Documents and Settings\nbk6513\Local Settings\Temporary Internet Files\Content.IE5\728IEQW3\MC900105218[1].wmf"/>
          <p:cNvPicPr>
            <a:picLocks noChangeAspect="1" noChangeArrowheads="1"/>
          </p:cNvPicPr>
          <p:nvPr/>
        </p:nvPicPr>
        <p:blipFill>
          <a:blip r:embed="rId4" cstate="print"/>
          <a:srcRect/>
          <a:stretch>
            <a:fillRect/>
          </a:stretch>
        </p:blipFill>
        <p:spPr bwMode="auto">
          <a:xfrm>
            <a:off x="838200" y="3581400"/>
            <a:ext cx="1587398" cy="1831543"/>
          </a:xfrm>
          <a:prstGeom prst="rect">
            <a:avLst/>
          </a:prstGeom>
          <a:noFill/>
        </p:spPr>
      </p:pic>
      <p:pic>
        <p:nvPicPr>
          <p:cNvPr id="9220" name="Picture 4" descr="C:\Documents and Settings\nbk6513\Local Settings\Temporary Internet Files\Content.IE5\NMY825T1\MC900104838[1].wmf"/>
          <p:cNvPicPr>
            <a:picLocks noChangeAspect="1" noChangeArrowheads="1"/>
          </p:cNvPicPr>
          <p:nvPr/>
        </p:nvPicPr>
        <p:blipFill>
          <a:blip r:embed="rId5" cstate="print"/>
          <a:srcRect/>
          <a:stretch>
            <a:fillRect/>
          </a:stretch>
        </p:blipFill>
        <p:spPr bwMode="auto">
          <a:xfrm rot="2693842">
            <a:off x="6232498" y="2076906"/>
            <a:ext cx="1821485" cy="1139342"/>
          </a:xfrm>
          <a:prstGeom prst="rect">
            <a:avLst/>
          </a:prstGeom>
          <a:noFill/>
        </p:spPr>
      </p:pic>
      <p:pic>
        <p:nvPicPr>
          <p:cNvPr id="9221" name="Picture 5" descr="C:\Documents and Settings\nbk6513\Local Settings\Temporary Internet Files\Content.IE5\P110BO84\MC900434475[1].wmf"/>
          <p:cNvPicPr>
            <a:picLocks noChangeAspect="1" noChangeArrowheads="1"/>
          </p:cNvPicPr>
          <p:nvPr/>
        </p:nvPicPr>
        <p:blipFill>
          <a:blip r:embed="rId6" cstate="print"/>
          <a:srcRect/>
          <a:stretch>
            <a:fillRect/>
          </a:stretch>
        </p:blipFill>
        <p:spPr bwMode="auto">
          <a:xfrm>
            <a:off x="3962400" y="3276600"/>
            <a:ext cx="1838325" cy="727075"/>
          </a:xfrm>
          <a:prstGeom prst="rect">
            <a:avLst/>
          </a:prstGeom>
          <a:noFill/>
        </p:spPr>
      </p:pic>
      <p:pic>
        <p:nvPicPr>
          <p:cNvPr id="9222" name="Picture 6" descr="C:\Documents and Settings\nbk6513\Local Settings\Temporary Internet Files\Content.IE5\NMY825T1\MC900105140[1].wmf"/>
          <p:cNvPicPr>
            <a:picLocks noChangeAspect="1" noChangeArrowheads="1"/>
          </p:cNvPicPr>
          <p:nvPr/>
        </p:nvPicPr>
        <p:blipFill>
          <a:blip r:embed="rId7" cstate="print"/>
          <a:srcRect/>
          <a:stretch>
            <a:fillRect/>
          </a:stretch>
        </p:blipFill>
        <p:spPr bwMode="auto">
          <a:xfrm>
            <a:off x="6781800" y="4572000"/>
            <a:ext cx="1529791" cy="1819656"/>
          </a:xfrm>
          <a:prstGeom prst="rect">
            <a:avLst/>
          </a:prstGeom>
          <a:noFill/>
        </p:spPr>
      </p:pic>
      <p:pic>
        <p:nvPicPr>
          <p:cNvPr id="9223" name="Picture 7" descr="C:\Documents and Settings\nbk6513\Local Settings\Temporary Internet Files\Content.IE5\728IEQW3\MC900434479[1].wmf"/>
          <p:cNvPicPr>
            <a:picLocks noChangeAspect="1" noChangeArrowheads="1"/>
          </p:cNvPicPr>
          <p:nvPr/>
        </p:nvPicPr>
        <p:blipFill>
          <a:blip r:embed="rId8" cstate="print"/>
          <a:srcRect/>
          <a:stretch>
            <a:fillRect/>
          </a:stretch>
        </p:blipFill>
        <p:spPr bwMode="auto">
          <a:xfrm>
            <a:off x="3124200" y="5562600"/>
            <a:ext cx="1828800" cy="7905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6934200" cy="1162050"/>
          </a:xfrm>
        </p:spPr>
        <p:txBody>
          <a:bodyPr/>
          <a:lstStyle/>
          <a:p>
            <a:pPr algn="ctr"/>
            <a:r>
              <a:rPr lang="en-US" sz="3600" dirty="0" smtClean="0"/>
              <a:t>FUEL</a:t>
            </a:r>
            <a:endParaRPr lang="en-US" sz="3600" dirty="0"/>
          </a:p>
        </p:txBody>
      </p:sp>
      <p:sp>
        <p:nvSpPr>
          <p:cNvPr id="3" name="Text Placeholder 2"/>
          <p:cNvSpPr>
            <a:spLocks noGrp="1"/>
          </p:cNvSpPr>
          <p:nvPr>
            <p:ph type="body" idx="2"/>
          </p:nvPr>
        </p:nvSpPr>
        <p:spPr>
          <a:xfrm>
            <a:off x="685800" y="1600200"/>
            <a:ext cx="3276600" cy="4953000"/>
          </a:xfrm>
        </p:spPr>
        <p:txBody>
          <a:bodyPr/>
          <a:lstStyle/>
          <a:p>
            <a:endParaRPr lang="en-US" dirty="0" smtClean="0"/>
          </a:p>
          <a:p>
            <a:endParaRPr lang="en-US" dirty="0" smtClean="0"/>
          </a:p>
          <a:p>
            <a:endParaRPr lang="en-US" dirty="0" smtClean="0"/>
          </a:p>
          <a:p>
            <a:endParaRPr lang="en-US" dirty="0" smtClean="0"/>
          </a:p>
          <a:p>
            <a:r>
              <a:rPr lang="en-US" dirty="0" smtClean="0"/>
              <a:t>Many medical items in healthcare facilities and the home may act as fuel for fires</a:t>
            </a:r>
          </a:p>
          <a:p>
            <a:endParaRPr lang="en-US" dirty="0" smtClean="0"/>
          </a:p>
          <a:p>
            <a:r>
              <a:rPr lang="en-US" dirty="0" smtClean="0"/>
              <a:t>Some examples include:</a:t>
            </a:r>
          </a:p>
          <a:p>
            <a:endParaRPr lang="en-US" dirty="0" smtClean="0"/>
          </a:p>
          <a:p>
            <a:pPr>
              <a:buFont typeface="Arial" pitchFamily="34" charset="0"/>
              <a:buChar char="•"/>
            </a:pPr>
            <a:r>
              <a:rPr lang="en-US" dirty="0" smtClean="0"/>
              <a:t>Bandages</a:t>
            </a:r>
          </a:p>
          <a:p>
            <a:pPr>
              <a:buFont typeface="Arial" pitchFamily="34" charset="0"/>
              <a:buChar char="•"/>
            </a:pPr>
            <a:r>
              <a:rPr lang="en-US" dirty="0" smtClean="0"/>
              <a:t>Ointments</a:t>
            </a:r>
          </a:p>
          <a:p>
            <a:pPr>
              <a:buFont typeface="Arial" pitchFamily="34" charset="0"/>
              <a:buChar char="•"/>
            </a:pPr>
            <a:r>
              <a:rPr lang="en-US" dirty="0" smtClean="0"/>
              <a:t>Alcohol-based products (antiseptics)</a:t>
            </a:r>
          </a:p>
          <a:p>
            <a:pPr>
              <a:buFont typeface="Arial" pitchFamily="34" charset="0"/>
              <a:buChar char="•"/>
            </a:pPr>
            <a:r>
              <a:rPr lang="en-US" dirty="0" smtClean="0"/>
              <a:t>Bed sheets </a:t>
            </a:r>
          </a:p>
          <a:p>
            <a:pPr>
              <a:buFont typeface="Arial" pitchFamily="34" charset="0"/>
              <a:buChar char="•"/>
            </a:pPr>
            <a:r>
              <a:rPr lang="en-US" dirty="0" smtClean="0"/>
              <a:t>Latex items such as catheters</a:t>
            </a:r>
          </a:p>
          <a:p>
            <a:pPr>
              <a:buFont typeface="Arial" pitchFamily="34" charset="0"/>
              <a:buChar char="•"/>
            </a:pPr>
            <a:r>
              <a:rPr lang="en-US" dirty="0" smtClean="0"/>
              <a:t>Any item that burns easily…</a:t>
            </a:r>
          </a:p>
          <a:p>
            <a:pPr>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51" name="Picture 3" descr="C:\Documents and Settings\MDC\Local Settings\Temporary Internet Files\Content.IE5\QBLSV68J\MP900321071[1].jpg"/>
          <p:cNvPicPr>
            <a:picLocks noGrp="1" noChangeAspect="1" noChangeArrowheads="1"/>
          </p:cNvPicPr>
          <p:nvPr>
            <p:ph sz="half" idx="1"/>
          </p:nvPr>
        </p:nvPicPr>
        <p:blipFill>
          <a:blip r:embed="rId3" cstate="print"/>
          <a:srcRect/>
          <a:stretch>
            <a:fillRect/>
          </a:stretch>
        </p:blipFill>
        <p:spPr bwMode="auto">
          <a:xfrm>
            <a:off x="4302125" y="2657856"/>
            <a:ext cx="3657600" cy="26090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685800"/>
          </a:xfrm>
        </p:spPr>
        <p:txBody>
          <a:bodyPr/>
          <a:lstStyle/>
          <a:p>
            <a:pPr algn="ctr"/>
            <a:r>
              <a:rPr lang="en-US" sz="3600" dirty="0" smtClean="0"/>
              <a:t>OXYGEN</a:t>
            </a:r>
            <a:endParaRPr lang="en-US" sz="3600" dirty="0"/>
          </a:p>
        </p:txBody>
      </p:sp>
      <p:sp>
        <p:nvSpPr>
          <p:cNvPr id="3" name="Text Placeholder 2"/>
          <p:cNvSpPr>
            <a:spLocks noGrp="1"/>
          </p:cNvSpPr>
          <p:nvPr>
            <p:ph type="body" idx="2"/>
          </p:nvPr>
        </p:nvSpPr>
        <p:spPr/>
        <p:txBody>
          <a:bodyPr/>
          <a:lstStyle/>
          <a:p>
            <a:r>
              <a:rPr lang="en-US" sz="2000" dirty="0" smtClean="0"/>
              <a:t>What makes oxygen dangerous in healthcare?</a:t>
            </a:r>
          </a:p>
          <a:p>
            <a:pPr>
              <a:buFont typeface="Arial" pitchFamily="34" charset="0"/>
              <a:buChar char="•"/>
            </a:pPr>
            <a:endParaRPr lang="en-US" sz="2000" dirty="0" smtClean="0"/>
          </a:p>
          <a:p>
            <a:pPr>
              <a:buFont typeface="Arial" pitchFamily="34" charset="0"/>
              <a:buChar char="•"/>
            </a:pPr>
            <a:r>
              <a:rPr lang="en-US" sz="2000" dirty="0" smtClean="0"/>
              <a:t>Large amounts of oxygen containing devices</a:t>
            </a:r>
          </a:p>
          <a:p>
            <a:endParaRPr lang="en-US" dirty="0" smtClean="0"/>
          </a:p>
          <a:p>
            <a:pPr>
              <a:buFont typeface="Arial" pitchFamily="34" charset="0"/>
              <a:buChar char="•"/>
            </a:pPr>
            <a:r>
              <a:rPr lang="en-US" sz="2000" dirty="0" smtClean="0"/>
              <a:t>Use of high concentrations of oxygen in healthcare settings </a:t>
            </a:r>
            <a:endParaRPr lang="en-US" sz="2000" dirty="0"/>
          </a:p>
        </p:txBody>
      </p:sp>
      <p:sp>
        <p:nvSpPr>
          <p:cNvPr id="4" name="Content Placeholder 3"/>
          <p:cNvSpPr>
            <a:spLocks noGrp="1"/>
          </p:cNvSpPr>
          <p:nvPr>
            <p:ph sz="half" idx="1"/>
          </p:nvPr>
        </p:nvSpPr>
        <p:spPr/>
        <p:txBody>
          <a:bodyPr/>
          <a:lstStyle/>
          <a:p>
            <a:pPr algn="ctr">
              <a:buNone/>
            </a:pPr>
            <a:r>
              <a:rPr lang="en-US" dirty="0" smtClean="0"/>
              <a:t>Oxygen is around us all the              time.</a:t>
            </a:r>
            <a:endParaRPr lang="en-US" dirty="0"/>
          </a:p>
        </p:txBody>
      </p:sp>
      <p:pic>
        <p:nvPicPr>
          <p:cNvPr id="3075" name="Picture 3" descr="C:\Documents and Settings\MDC\Local Settings\Temporary Internet Files\Content.IE5\GD2VB3N2\MC900287186[1].wmf"/>
          <p:cNvPicPr>
            <a:picLocks noChangeAspect="1" noChangeArrowheads="1"/>
          </p:cNvPicPr>
          <p:nvPr/>
        </p:nvPicPr>
        <p:blipFill>
          <a:blip r:embed="rId3" cstate="print"/>
          <a:srcRect/>
          <a:stretch>
            <a:fillRect/>
          </a:stretch>
        </p:blipFill>
        <p:spPr bwMode="auto">
          <a:xfrm>
            <a:off x="3677970" y="2482912"/>
            <a:ext cx="4551630" cy="36892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09600"/>
            <a:ext cx="2212848" cy="880404"/>
          </a:xfrm>
        </p:spPr>
        <p:txBody>
          <a:bodyPr>
            <a:normAutofit/>
          </a:bodyPr>
          <a:lstStyle/>
          <a:p>
            <a:pPr algn="ctr"/>
            <a:r>
              <a:rPr lang="en-US" sz="3600" dirty="0" smtClean="0"/>
              <a:t>HEAT</a:t>
            </a:r>
            <a:endParaRPr lang="en-US" sz="3600" dirty="0"/>
          </a:p>
        </p:txBody>
      </p:sp>
      <p:sp>
        <p:nvSpPr>
          <p:cNvPr id="7" name="Text Placeholder 6"/>
          <p:cNvSpPr>
            <a:spLocks noGrp="1"/>
          </p:cNvSpPr>
          <p:nvPr>
            <p:ph type="body" sz="half" idx="2"/>
          </p:nvPr>
        </p:nvSpPr>
        <p:spPr>
          <a:xfrm>
            <a:off x="609600" y="2362201"/>
            <a:ext cx="2209800" cy="1981200"/>
          </a:xfrm>
        </p:spPr>
        <p:txBody>
          <a:bodyPr/>
          <a:lstStyle/>
          <a:p>
            <a:pPr algn="ctr">
              <a:buFont typeface="Arial" pitchFamily="34" charset="0"/>
              <a:buChar char="•"/>
            </a:pPr>
            <a:r>
              <a:rPr lang="en-US" sz="1800" dirty="0" smtClean="0"/>
              <a:t>Smoking</a:t>
            </a:r>
          </a:p>
          <a:p>
            <a:pPr algn="ctr">
              <a:buFont typeface="Arial" pitchFamily="34" charset="0"/>
              <a:buChar char="•"/>
            </a:pPr>
            <a:r>
              <a:rPr lang="en-US" sz="1800" dirty="0" smtClean="0"/>
              <a:t>Lasers</a:t>
            </a:r>
          </a:p>
          <a:p>
            <a:pPr algn="ctr">
              <a:buFont typeface="Arial" pitchFamily="34" charset="0"/>
              <a:buChar char="•"/>
            </a:pPr>
            <a:r>
              <a:rPr lang="en-US" sz="1800" dirty="0" smtClean="0"/>
              <a:t>Sparks from equipment</a:t>
            </a:r>
          </a:p>
          <a:p>
            <a:pPr algn="ctr">
              <a:buFont typeface="Arial" pitchFamily="34" charset="0"/>
              <a:buChar char="•"/>
            </a:pPr>
            <a:r>
              <a:rPr lang="en-US" sz="1800" dirty="0" smtClean="0"/>
              <a:t>ESU</a:t>
            </a:r>
          </a:p>
          <a:p>
            <a:pPr algn="ctr"/>
            <a:endParaRPr lang="en-US" sz="1800" dirty="0" smtClean="0"/>
          </a:p>
          <a:p>
            <a:pPr>
              <a:buFont typeface="Arial" pitchFamily="34" charset="0"/>
              <a:buChar char="•"/>
            </a:pPr>
            <a:endParaRPr lang="en-US" dirty="0"/>
          </a:p>
        </p:txBody>
      </p:sp>
      <p:pic>
        <p:nvPicPr>
          <p:cNvPr id="9" name="Picture Placeholder 8" descr="fire.jpg"/>
          <p:cNvPicPr>
            <a:picLocks noGrp="1" noChangeAspect="1"/>
          </p:cNvPicPr>
          <p:nvPr>
            <p:ph type="pic" idx="1"/>
          </p:nvPr>
        </p:nvPicPr>
        <p:blipFill>
          <a:blip r:embed="rId3" cstate="print"/>
          <a:srcRect t="915" b="915"/>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Prevention and the Fire Triangle</a:t>
            </a:r>
            <a:endParaRPr lang="en-US" dirty="0"/>
          </a:p>
        </p:txBody>
      </p:sp>
      <p:sp>
        <p:nvSpPr>
          <p:cNvPr id="3" name="Content Placeholder 2"/>
          <p:cNvSpPr>
            <a:spLocks noGrp="1"/>
          </p:cNvSpPr>
          <p:nvPr>
            <p:ph sz="half" idx="1"/>
          </p:nvPr>
        </p:nvSpPr>
        <p:spPr>
          <a:xfrm>
            <a:off x="228600" y="1752600"/>
            <a:ext cx="4038600" cy="4434840"/>
          </a:xfrm>
        </p:spPr>
        <p:txBody>
          <a:bodyPr>
            <a:normAutofit lnSpcReduction="10000"/>
          </a:bodyPr>
          <a:lstStyle/>
          <a:p>
            <a:endParaRPr lang="en-US" dirty="0" smtClean="0"/>
          </a:p>
          <a:p>
            <a:r>
              <a:rPr lang="en-US" dirty="0" smtClean="0"/>
              <a:t>FUEL</a:t>
            </a:r>
          </a:p>
          <a:p>
            <a:endParaRPr lang="en-US" dirty="0" smtClean="0"/>
          </a:p>
          <a:p>
            <a:endParaRPr lang="en-US" dirty="0" smtClean="0"/>
          </a:p>
          <a:p>
            <a:endParaRPr lang="en-US" dirty="0" smtClean="0"/>
          </a:p>
          <a:p>
            <a:r>
              <a:rPr lang="en-US" dirty="0" smtClean="0"/>
              <a:t>OXYGEN</a:t>
            </a:r>
          </a:p>
          <a:p>
            <a:endParaRPr lang="en-US" dirty="0" smtClean="0"/>
          </a:p>
          <a:p>
            <a:endParaRPr lang="en-US" dirty="0" smtClean="0"/>
          </a:p>
          <a:p>
            <a:endParaRPr lang="en-US" dirty="0" smtClean="0"/>
          </a:p>
          <a:p>
            <a:r>
              <a:rPr lang="en-US" dirty="0" smtClean="0"/>
              <a:t>HEAT</a:t>
            </a:r>
            <a:endParaRPr lang="en-US" dirty="0"/>
          </a:p>
        </p:txBody>
      </p:sp>
      <p:sp>
        <p:nvSpPr>
          <p:cNvPr id="4" name="Content Placeholder 3"/>
          <p:cNvSpPr>
            <a:spLocks noGrp="1"/>
          </p:cNvSpPr>
          <p:nvPr>
            <p:ph sz="half" idx="2"/>
          </p:nvPr>
        </p:nvSpPr>
        <p:spPr>
          <a:xfrm>
            <a:off x="4572000" y="2057400"/>
            <a:ext cx="4038600" cy="4434840"/>
          </a:xfrm>
        </p:spPr>
        <p:txBody>
          <a:bodyPr>
            <a:normAutofit lnSpcReduction="10000"/>
          </a:bodyPr>
          <a:lstStyle/>
          <a:p>
            <a:r>
              <a:rPr lang="en-US" dirty="0" smtClean="0"/>
              <a:t>Keep alcohol-based products in a locked fire proof box</a:t>
            </a:r>
          </a:p>
          <a:p>
            <a:endParaRPr lang="en-US" dirty="0" smtClean="0"/>
          </a:p>
          <a:p>
            <a:r>
              <a:rPr lang="en-US" dirty="0" smtClean="0"/>
              <a:t>Store O2 tanks properly. Use low dose when possible</a:t>
            </a:r>
          </a:p>
          <a:p>
            <a:endParaRPr lang="en-US" dirty="0" smtClean="0"/>
          </a:p>
          <a:p>
            <a:r>
              <a:rPr lang="en-US" dirty="0" smtClean="0"/>
              <a:t>NEVER smoke while wearing O2</a:t>
            </a:r>
            <a:endParaRPr lang="en-US" dirty="0"/>
          </a:p>
        </p:txBody>
      </p:sp>
      <p:pic>
        <p:nvPicPr>
          <p:cNvPr id="5123" name="Picture 3" descr="C:\Documents and Settings\MDC\Local Settings\Temporary Internet Files\Content.IE5\81Y4Q62W\MC900432679[1].png"/>
          <p:cNvPicPr>
            <a:picLocks noChangeAspect="1" noChangeArrowheads="1"/>
          </p:cNvPicPr>
          <p:nvPr/>
        </p:nvPicPr>
        <p:blipFill>
          <a:blip r:embed="rId3" cstate="print"/>
          <a:srcRect/>
          <a:stretch>
            <a:fillRect/>
          </a:stretch>
        </p:blipFill>
        <p:spPr bwMode="auto">
          <a:xfrm>
            <a:off x="2895600" y="1828800"/>
            <a:ext cx="1066657" cy="1066657"/>
          </a:xfrm>
          <a:prstGeom prst="rect">
            <a:avLst/>
          </a:prstGeom>
          <a:noFill/>
        </p:spPr>
      </p:pic>
      <p:pic>
        <p:nvPicPr>
          <p:cNvPr id="7" name="Picture 3" descr="C:\Documents and Settings\MDC\Local Settings\Temporary Internet Files\Content.IE5\81Y4Q62W\MC900432679[1].png"/>
          <p:cNvPicPr>
            <a:picLocks noChangeAspect="1" noChangeArrowheads="1"/>
          </p:cNvPicPr>
          <p:nvPr/>
        </p:nvPicPr>
        <p:blipFill>
          <a:blip r:embed="rId3" cstate="print"/>
          <a:srcRect/>
          <a:stretch>
            <a:fillRect/>
          </a:stretch>
        </p:blipFill>
        <p:spPr bwMode="auto">
          <a:xfrm>
            <a:off x="2895600" y="3429000"/>
            <a:ext cx="1066657" cy="1066657"/>
          </a:xfrm>
          <a:prstGeom prst="rect">
            <a:avLst/>
          </a:prstGeom>
          <a:noFill/>
        </p:spPr>
      </p:pic>
      <p:pic>
        <p:nvPicPr>
          <p:cNvPr id="8" name="Picture 3" descr="C:\Documents and Settings\MDC\Local Settings\Temporary Internet Files\Content.IE5\81Y4Q62W\MC900432679[1].png"/>
          <p:cNvPicPr>
            <a:picLocks noChangeAspect="1" noChangeArrowheads="1"/>
          </p:cNvPicPr>
          <p:nvPr/>
        </p:nvPicPr>
        <p:blipFill>
          <a:blip r:embed="rId3" cstate="print"/>
          <a:srcRect/>
          <a:stretch>
            <a:fillRect/>
          </a:stretch>
        </p:blipFill>
        <p:spPr bwMode="auto">
          <a:xfrm>
            <a:off x="2895600" y="5334000"/>
            <a:ext cx="1066657" cy="106665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778</TotalTime>
  <Words>7380</Words>
  <Application>Microsoft Office PowerPoint</Application>
  <PresentationFormat>On-screen Show (4:3)</PresentationFormat>
  <Paragraphs>465</Paragraphs>
  <Slides>51</Slides>
  <Notes>51</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Flow</vt:lpstr>
      <vt:lpstr>Document</vt:lpstr>
      <vt:lpstr>Acrobat Document</vt:lpstr>
      <vt:lpstr>Fire Safety</vt:lpstr>
      <vt:lpstr>Course Outline</vt:lpstr>
      <vt:lpstr>Objectives</vt:lpstr>
      <vt:lpstr>Fire Safety</vt:lpstr>
      <vt:lpstr>How do fires start?</vt:lpstr>
      <vt:lpstr>FUEL</vt:lpstr>
      <vt:lpstr>OXYGEN</vt:lpstr>
      <vt:lpstr>HEAT</vt:lpstr>
      <vt:lpstr>Prevention and the Fire Triangle</vt:lpstr>
      <vt:lpstr>Review Click to see the answer to each question</vt:lpstr>
      <vt:lpstr>Fire Safety</vt:lpstr>
      <vt:lpstr>Where do fires occur?</vt:lpstr>
      <vt:lpstr>Life Safety Code</vt:lpstr>
      <vt:lpstr>What should you do in a fire?</vt:lpstr>
      <vt:lpstr>Fire Extinguishers What should you know?</vt:lpstr>
      <vt:lpstr>Fire Extinguishers</vt:lpstr>
      <vt:lpstr>How to put out a fire</vt:lpstr>
      <vt:lpstr>Evacuation: Key points</vt:lpstr>
      <vt:lpstr>Sample Fire Drill Form</vt:lpstr>
      <vt:lpstr>Review Click to see the answer to each question</vt:lpstr>
      <vt:lpstr>Review Click to see the answer to each question</vt:lpstr>
      <vt:lpstr>Fire Safety</vt:lpstr>
      <vt:lpstr>Electrical Safety and fires</vt:lpstr>
      <vt:lpstr>Short lesson on Electricity</vt:lpstr>
      <vt:lpstr>Signs of electrical shock</vt:lpstr>
      <vt:lpstr>Protect your equipment</vt:lpstr>
      <vt:lpstr>Prevention Techniques</vt:lpstr>
      <vt:lpstr>Prevention Techniques (cont)</vt:lpstr>
      <vt:lpstr>Review Click to see the answer to each question</vt:lpstr>
      <vt:lpstr>Laser/Radiation Safety and Fires</vt:lpstr>
      <vt:lpstr>Laser Safety</vt:lpstr>
      <vt:lpstr>Prevention of Laser Accidents/Fires</vt:lpstr>
      <vt:lpstr>Review Click to see the answer to each question</vt:lpstr>
      <vt:lpstr>Radiation Safety</vt:lpstr>
      <vt:lpstr>How to limit exposure</vt:lpstr>
      <vt:lpstr>Prevent radiation fires</vt:lpstr>
      <vt:lpstr>Review Click to see the answer to each question</vt:lpstr>
      <vt:lpstr>Fire Safety in Specialty Locations</vt:lpstr>
      <vt:lpstr>Fires in the OR</vt:lpstr>
      <vt:lpstr>Preventative Measures</vt:lpstr>
      <vt:lpstr>Preventative Measures (cont)</vt:lpstr>
      <vt:lpstr>Preventative Measures (cont)</vt:lpstr>
      <vt:lpstr>What to do if there is a fire in the OR</vt:lpstr>
      <vt:lpstr>Fire Safety Video</vt:lpstr>
      <vt:lpstr>Additional Resources</vt:lpstr>
      <vt:lpstr>Review Click to see the answer to each question</vt:lpstr>
      <vt:lpstr>Fire Prevention in Patient’s Homes</vt:lpstr>
      <vt:lpstr>Fire Risks at Home</vt:lpstr>
      <vt:lpstr>If there is a fire…</vt:lpstr>
      <vt:lpstr>Review Click to see the answer to each question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Safety</dc:title>
  <dc:creator>Michelle</dc:creator>
  <cp:lastModifiedBy>Michelle</cp:lastModifiedBy>
  <cp:revision>110</cp:revision>
  <dcterms:created xsi:type="dcterms:W3CDTF">2012-01-14T18:51:37Z</dcterms:created>
  <dcterms:modified xsi:type="dcterms:W3CDTF">2014-11-04T03:58:03Z</dcterms:modified>
</cp:coreProperties>
</file>